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  <p:sldMasterId id="2147483657" r:id="rId2"/>
  </p:sldMasterIdLst>
  <p:notesMasterIdLst>
    <p:notesMasterId r:id="rId37"/>
  </p:notesMasterIdLst>
  <p:sldIdLst>
    <p:sldId id="256" r:id="rId3"/>
    <p:sldId id="259" r:id="rId4"/>
    <p:sldId id="312" r:id="rId5"/>
    <p:sldId id="260" r:id="rId6"/>
    <p:sldId id="315" r:id="rId7"/>
    <p:sldId id="267" r:id="rId8"/>
    <p:sldId id="265" r:id="rId9"/>
    <p:sldId id="314" r:id="rId10"/>
    <p:sldId id="261" r:id="rId11"/>
    <p:sldId id="262" r:id="rId12"/>
    <p:sldId id="263" r:id="rId13"/>
    <p:sldId id="268" r:id="rId14"/>
    <p:sldId id="269" r:id="rId15"/>
    <p:sldId id="277" r:id="rId16"/>
    <p:sldId id="302" r:id="rId17"/>
    <p:sldId id="301" r:id="rId18"/>
    <p:sldId id="270" r:id="rId19"/>
    <p:sldId id="271" r:id="rId20"/>
    <p:sldId id="276" r:id="rId21"/>
    <p:sldId id="264" r:id="rId22"/>
    <p:sldId id="272" r:id="rId23"/>
    <p:sldId id="275" r:id="rId24"/>
    <p:sldId id="278" r:id="rId25"/>
    <p:sldId id="304" r:id="rId26"/>
    <p:sldId id="273" r:id="rId27"/>
    <p:sldId id="279" r:id="rId28"/>
    <p:sldId id="280" r:id="rId29"/>
    <p:sldId id="306" r:id="rId30"/>
    <p:sldId id="307" r:id="rId31"/>
    <p:sldId id="281" r:id="rId32"/>
    <p:sldId id="282" r:id="rId33"/>
    <p:sldId id="308" r:id="rId34"/>
    <p:sldId id="310" r:id="rId35"/>
    <p:sldId id="258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Work Sans" panose="020B0604020202020204" charset="0"/>
      <p:regular r:id="rId44"/>
      <p:bold r:id="rId45"/>
      <p:italic r:id="rId46"/>
      <p:boldItalic r:id="rId47"/>
    </p:embeddedFont>
    <p:embeddedFont>
      <p:font typeface="Work Sans Regular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liminary.istio.io/latest/docs/tasks/traffic-management/ingress/ingress-control/#determining-the-ingress-ip-and-port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liminary.istio.io/latest/docs/tasks/traffic-management/ingress/ingress-control/#determining-the-ingress-ip-and-port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liminary.istio.io/latest/docs/tasks/traffic-management/ingress/ingress-control/#determining-the-ingress-ip-and-port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set a peer authentication policy for a specific workload, you must configure the </a:t>
            </a:r>
            <a:r>
              <a:rPr lang="en-US"/>
              <a:t>selector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section and specify the labels that match the desired workload. However, Istio cannot aggregate workload-level policies for outbound mutual TLS traffic to a service. Configure a destination rule to manage that behavior.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587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485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 SECURE_INGRESS_PORT=$(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-n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istio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-system get service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istio-ingressgateway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jsonpath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='{.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spec.ports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[?(@.name=="https")].nodePort}')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18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566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142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798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322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b0b9cd1a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b0b9cd1a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modify the application setting up steps to easy showing how to secure your microservices. So please notice that it’s not completely the same as the original sample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51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21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/>
              <a:t>$ export INGRESS_PORT=$(</a:t>
            </a:r>
            <a:r>
              <a:rPr lang="en-US" altLang="zh-CN" sz="1200" err="1"/>
              <a:t>kubectl</a:t>
            </a:r>
            <a:r>
              <a:rPr lang="en-US" altLang="zh-CN" sz="1200"/>
              <a:t> -n </a:t>
            </a:r>
            <a:r>
              <a:rPr lang="en-US" altLang="zh-CN" sz="1200" err="1"/>
              <a:t>istio</a:t>
            </a:r>
            <a:r>
              <a:rPr lang="en-US" altLang="zh-CN" sz="1200"/>
              <a:t>-system get service </a:t>
            </a:r>
            <a:r>
              <a:rPr lang="en-US" altLang="zh-CN" sz="1200" err="1"/>
              <a:t>istio-ingressgateway</a:t>
            </a:r>
            <a:r>
              <a:rPr lang="en-US" altLang="zh-CN" sz="1200"/>
              <a:t> -o </a:t>
            </a:r>
            <a:r>
              <a:rPr lang="en-US" altLang="zh-CN" sz="1200" err="1"/>
              <a:t>jsonpath</a:t>
            </a:r>
            <a:r>
              <a:rPr lang="en-US" altLang="zh-CN" sz="1200"/>
              <a:t>='{.</a:t>
            </a:r>
            <a:r>
              <a:rPr lang="en-US" altLang="zh-CN" sz="1200" err="1"/>
              <a:t>spec.ports</a:t>
            </a:r>
            <a:r>
              <a:rPr lang="en-US" altLang="zh-CN" sz="1200"/>
              <a:t>[?(@.name=="http2")].nodePort}’)  #  Get Ingress Port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$ </a:t>
            </a:r>
            <a:r>
              <a:rPr lang="en-US" altLang="zh-CN" sz="1200"/>
              <a:t>export INGRESS_HOST=$(</a:t>
            </a:r>
            <a:r>
              <a:rPr lang="en-US" altLang="zh-CN" sz="1200" err="1"/>
              <a:t>kubectl</a:t>
            </a:r>
            <a:r>
              <a:rPr lang="en-US" altLang="zh-CN" sz="1200"/>
              <a:t> get po</a:t>
            </a:r>
            <a:r>
              <a:rPr lang="en-US" sz="1200"/>
              <a:t>d</a:t>
            </a:r>
            <a:r>
              <a:rPr lang="zh-CN" altLang="en-US" sz="1200"/>
              <a:t> </a:t>
            </a:r>
            <a:r>
              <a:rPr lang="en-US" altLang="zh-CN" sz="1200"/>
              <a:t>-l </a:t>
            </a:r>
            <a:r>
              <a:rPr lang="en-US" altLang="zh-CN" sz="1200" err="1"/>
              <a:t>istio</a:t>
            </a:r>
            <a:r>
              <a:rPr lang="en-US" altLang="zh-CN" sz="1200"/>
              <a:t>=</a:t>
            </a:r>
            <a:r>
              <a:rPr lang="en-US" altLang="zh-CN" sz="1200" err="1"/>
              <a:t>ingressgateway</a:t>
            </a:r>
            <a:r>
              <a:rPr lang="en-US" altLang="zh-CN" sz="1200"/>
              <a:t> -n </a:t>
            </a:r>
            <a:r>
              <a:rPr lang="en-US" altLang="zh-CN" sz="1200" err="1"/>
              <a:t>istio</a:t>
            </a:r>
            <a:r>
              <a:rPr lang="en-US" altLang="zh-CN" sz="1200"/>
              <a:t>-system -o </a:t>
            </a:r>
            <a:r>
              <a:rPr lang="en-US" altLang="zh-CN" sz="1200" err="1"/>
              <a:t>jsonpath</a:t>
            </a:r>
            <a:r>
              <a:rPr lang="en-US" altLang="zh-CN" sz="1200"/>
              <a:t>='{.items[0].</a:t>
            </a:r>
            <a:r>
              <a:rPr lang="en-US" altLang="zh-CN" sz="1200" err="1"/>
              <a:t>status.hostIP</a:t>
            </a:r>
            <a:r>
              <a:rPr lang="en-US" altLang="zh-CN" sz="1200"/>
              <a:t>}’)   #</a:t>
            </a:r>
            <a:r>
              <a:rPr lang="zh-CN" altLang="en-US" sz="1200"/>
              <a:t> </a:t>
            </a:r>
            <a:r>
              <a:rPr lang="en-US" altLang="zh-CN" sz="1200"/>
              <a:t>Get Ingress Host</a:t>
            </a:r>
            <a:endParaRPr lang="en-US" sz="1200"/>
          </a:p>
          <a:p>
            <a:pPr marL="0" indent="0">
              <a:buNone/>
            </a:pPr>
            <a:r>
              <a:rPr lang="en-US" sz="1200">
                <a:hlinkClick r:id="rId3"/>
              </a:rPr>
              <a:t>https://preliminary.istio.io/latest/docs/tasks/traffic-management/ingress/ingress-control/#determining-the-ingress-ip-and-ports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39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/>
              <a:t>$ export INGRESS_PORT=$(</a:t>
            </a:r>
            <a:r>
              <a:rPr lang="en-US" altLang="zh-CN" sz="1200" err="1"/>
              <a:t>kubectl</a:t>
            </a:r>
            <a:r>
              <a:rPr lang="en-US" altLang="zh-CN" sz="1200"/>
              <a:t> -n </a:t>
            </a:r>
            <a:r>
              <a:rPr lang="en-US" altLang="zh-CN" sz="1200" err="1"/>
              <a:t>istio</a:t>
            </a:r>
            <a:r>
              <a:rPr lang="en-US" altLang="zh-CN" sz="1200"/>
              <a:t>-system get service </a:t>
            </a:r>
            <a:r>
              <a:rPr lang="en-US" altLang="zh-CN" sz="1200" err="1"/>
              <a:t>istio-ingressgateway</a:t>
            </a:r>
            <a:r>
              <a:rPr lang="en-US" altLang="zh-CN" sz="1200"/>
              <a:t> -o </a:t>
            </a:r>
            <a:r>
              <a:rPr lang="en-US" altLang="zh-CN" sz="1200" err="1"/>
              <a:t>jsonpath</a:t>
            </a:r>
            <a:r>
              <a:rPr lang="en-US" altLang="zh-CN" sz="1200"/>
              <a:t>='{.</a:t>
            </a:r>
            <a:r>
              <a:rPr lang="en-US" altLang="zh-CN" sz="1200" err="1"/>
              <a:t>spec.ports</a:t>
            </a:r>
            <a:r>
              <a:rPr lang="en-US" altLang="zh-CN" sz="1200"/>
              <a:t>[?(@.name=="http2")].nodePort}’)  #  Get Ingress Port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$ </a:t>
            </a:r>
            <a:r>
              <a:rPr lang="en-US" altLang="zh-CN" sz="1200"/>
              <a:t>export INGRESS_HOST=$(</a:t>
            </a:r>
            <a:r>
              <a:rPr lang="en-US" altLang="zh-CN" sz="1200" err="1"/>
              <a:t>kubectl</a:t>
            </a:r>
            <a:r>
              <a:rPr lang="en-US" altLang="zh-CN" sz="1200"/>
              <a:t> get po</a:t>
            </a:r>
            <a:r>
              <a:rPr lang="en-US" sz="1200"/>
              <a:t>d</a:t>
            </a:r>
            <a:r>
              <a:rPr lang="zh-CN" altLang="en-US" sz="1200"/>
              <a:t> </a:t>
            </a:r>
            <a:r>
              <a:rPr lang="en-US" altLang="zh-CN" sz="1200"/>
              <a:t>-l </a:t>
            </a:r>
            <a:r>
              <a:rPr lang="en-US" altLang="zh-CN" sz="1200" err="1"/>
              <a:t>istio</a:t>
            </a:r>
            <a:r>
              <a:rPr lang="en-US" altLang="zh-CN" sz="1200"/>
              <a:t>=</a:t>
            </a:r>
            <a:r>
              <a:rPr lang="en-US" altLang="zh-CN" sz="1200" err="1"/>
              <a:t>ingressgateway</a:t>
            </a:r>
            <a:r>
              <a:rPr lang="en-US" altLang="zh-CN" sz="1200"/>
              <a:t> -n </a:t>
            </a:r>
            <a:r>
              <a:rPr lang="en-US" altLang="zh-CN" sz="1200" err="1"/>
              <a:t>istio</a:t>
            </a:r>
            <a:r>
              <a:rPr lang="en-US" altLang="zh-CN" sz="1200"/>
              <a:t>-system -o </a:t>
            </a:r>
            <a:r>
              <a:rPr lang="en-US" altLang="zh-CN" sz="1200" err="1"/>
              <a:t>jsonpath</a:t>
            </a:r>
            <a:r>
              <a:rPr lang="en-US" altLang="zh-CN" sz="1200"/>
              <a:t>='{.items[0].</a:t>
            </a:r>
            <a:r>
              <a:rPr lang="en-US" altLang="zh-CN" sz="1200" err="1"/>
              <a:t>status.hostIP</a:t>
            </a:r>
            <a:r>
              <a:rPr lang="en-US" altLang="zh-CN" sz="1200"/>
              <a:t>}’)   #</a:t>
            </a:r>
            <a:r>
              <a:rPr lang="zh-CN" altLang="en-US" sz="1200"/>
              <a:t> </a:t>
            </a:r>
            <a:r>
              <a:rPr lang="en-US" altLang="zh-CN" sz="1200"/>
              <a:t>Get Ingress Host</a:t>
            </a:r>
            <a:endParaRPr lang="en-US" sz="1200"/>
          </a:p>
          <a:p>
            <a:pPr marL="0" indent="0">
              <a:buNone/>
            </a:pPr>
            <a:r>
              <a:rPr lang="en-US" sz="1200">
                <a:hlinkClick r:id="rId3"/>
              </a:rPr>
              <a:t>https://preliminary.istio.io/latest/docs/tasks/traffic-management/ingress/ingress-control/#determining-the-ingress-ip-and-ports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42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peer authentication policy configures workloads to only accept requests encrypted with TLS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75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/>
              <a:t>$ export INGRESS_PORT=$(</a:t>
            </a:r>
            <a:r>
              <a:rPr lang="en-US" altLang="zh-CN" sz="1200" err="1"/>
              <a:t>kubectl</a:t>
            </a:r>
            <a:r>
              <a:rPr lang="en-US" altLang="zh-CN" sz="1200"/>
              <a:t> -n </a:t>
            </a:r>
            <a:r>
              <a:rPr lang="en-US" altLang="zh-CN" sz="1200" err="1"/>
              <a:t>istio</a:t>
            </a:r>
            <a:r>
              <a:rPr lang="en-US" altLang="zh-CN" sz="1200"/>
              <a:t>-system get service </a:t>
            </a:r>
            <a:r>
              <a:rPr lang="en-US" altLang="zh-CN" sz="1200" err="1"/>
              <a:t>istio-ingressgateway</a:t>
            </a:r>
            <a:r>
              <a:rPr lang="en-US" altLang="zh-CN" sz="1200"/>
              <a:t> -o </a:t>
            </a:r>
            <a:r>
              <a:rPr lang="en-US" altLang="zh-CN" sz="1200" err="1"/>
              <a:t>jsonpath</a:t>
            </a:r>
            <a:r>
              <a:rPr lang="en-US" altLang="zh-CN" sz="1200"/>
              <a:t>='{.</a:t>
            </a:r>
            <a:r>
              <a:rPr lang="en-US" altLang="zh-CN" sz="1200" err="1"/>
              <a:t>spec.ports</a:t>
            </a:r>
            <a:r>
              <a:rPr lang="en-US" altLang="zh-CN" sz="1200"/>
              <a:t>[?(@.name=="http2")].nodePort}’)  #  Get Ingress Port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$ </a:t>
            </a:r>
            <a:r>
              <a:rPr lang="en-US" altLang="zh-CN" sz="1200"/>
              <a:t>export INGRESS_HOST=$(</a:t>
            </a:r>
            <a:r>
              <a:rPr lang="en-US" altLang="zh-CN" sz="1200" err="1"/>
              <a:t>kubectl</a:t>
            </a:r>
            <a:r>
              <a:rPr lang="en-US" altLang="zh-CN" sz="1200"/>
              <a:t> get po</a:t>
            </a:r>
            <a:r>
              <a:rPr lang="en-US" sz="1200"/>
              <a:t>d</a:t>
            </a:r>
            <a:r>
              <a:rPr lang="zh-CN" altLang="en-US" sz="1200"/>
              <a:t> </a:t>
            </a:r>
            <a:r>
              <a:rPr lang="en-US" altLang="zh-CN" sz="1200"/>
              <a:t>-l </a:t>
            </a:r>
            <a:r>
              <a:rPr lang="en-US" altLang="zh-CN" sz="1200" err="1"/>
              <a:t>istio</a:t>
            </a:r>
            <a:r>
              <a:rPr lang="en-US" altLang="zh-CN" sz="1200"/>
              <a:t>=</a:t>
            </a:r>
            <a:r>
              <a:rPr lang="en-US" altLang="zh-CN" sz="1200" err="1"/>
              <a:t>ingressgateway</a:t>
            </a:r>
            <a:r>
              <a:rPr lang="en-US" altLang="zh-CN" sz="1200"/>
              <a:t> -n </a:t>
            </a:r>
            <a:r>
              <a:rPr lang="en-US" altLang="zh-CN" sz="1200" err="1"/>
              <a:t>istio</a:t>
            </a:r>
            <a:r>
              <a:rPr lang="en-US" altLang="zh-CN" sz="1200"/>
              <a:t>-system -o </a:t>
            </a:r>
            <a:r>
              <a:rPr lang="en-US" altLang="zh-CN" sz="1200" err="1"/>
              <a:t>jsonpath</a:t>
            </a:r>
            <a:r>
              <a:rPr lang="en-US" altLang="zh-CN" sz="1200"/>
              <a:t>='{.items[0].</a:t>
            </a:r>
            <a:r>
              <a:rPr lang="en-US" altLang="zh-CN" sz="1200" err="1"/>
              <a:t>status.hostIP</a:t>
            </a:r>
            <a:r>
              <a:rPr lang="en-US" altLang="zh-CN" sz="1200"/>
              <a:t>}’)   #</a:t>
            </a:r>
            <a:r>
              <a:rPr lang="zh-CN" altLang="en-US" sz="1200"/>
              <a:t> </a:t>
            </a:r>
            <a:r>
              <a:rPr lang="en-US" altLang="zh-CN" sz="1200"/>
              <a:t>Get Ingress Host</a:t>
            </a:r>
            <a:endParaRPr lang="en-US" sz="1200"/>
          </a:p>
          <a:p>
            <a:pPr marL="0" indent="0">
              <a:buNone/>
            </a:pPr>
            <a:r>
              <a:rPr lang="en-US" sz="1200">
                <a:hlinkClick r:id="rId3"/>
              </a:rPr>
              <a:t>https://preliminary.istio.io/latest/docs/tasks/traffic-management/ingress/ingress-control/#determining-the-ingress-ip-and-ports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93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290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0DD8-5495-492D-9418-144FA4B392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0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5" y="653725"/>
            <a:ext cx="9144000" cy="22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58703" y="1186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4000"/>
              <a:buNone/>
              <a:defRPr sz="4000">
                <a:solidFill>
                  <a:srgbClr val="466BB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4000"/>
              <a:buNone/>
              <a:defRPr sz="4000">
                <a:solidFill>
                  <a:srgbClr val="466BB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4000"/>
              <a:buNone/>
              <a:defRPr sz="4000">
                <a:solidFill>
                  <a:srgbClr val="466BB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4000"/>
              <a:buNone/>
              <a:defRPr sz="4000">
                <a:solidFill>
                  <a:srgbClr val="466BB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4000"/>
              <a:buNone/>
              <a:defRPr sz="4000">
                <a:solidFill>
                  <a:srgbClr val="466BB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4000"/>
              <a:buNone/>
              <a:defRPr sz="4000">
                <a:solidFill>
                  <a:srgbClr val="466BB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4000"/>
              <a:buNone/>
              <a:defRPr sz="4000">
                <a:solidFill>
                  <a:srgbClr val="466BB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4000"/>
              <a:buNone/>
              <a:defRPr sz="4000">
                <a:solidFill>
                  <a:srgbClr val="466BB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4000"/>
              <a:buNone/>
              <a:defRPr sz="4000">
                <a:solidFill>
                  <a:srgbClr val="466BB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58700" y="2777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800"/>
              <a:buFont typeface="Work Sans"/>
              <a:buNone/>
              <a:defRPr sz="1800">
                <a:solidFill>
                  <a:srgbClr val="5CBB88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800"/>
              <a:buFont typeface="Work Sans"/>
              <a:buNone/>
              <a:defRPr sz="1800">
                <a:solidFill>
                  <a:srgbClr val="5CBB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800"/>
              <a:buFont typeface="Work Sans"/>
              <a:buNone/>
              <a:defRPr sz="1800">
                <a:solidFill>
                  <a:srgbClr val="5CBB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800"/>
              <a:buFont typeface="Work Sans"/>
              <a:buNone/>
              <a:defRPr sz="1800">
                <a:solidFill>
                  <a:srgbClr val="5CBB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800"/>
              <a:buFont typeface="Work Sans"/>
              <a:buNone/>
              <a:defRPr sz="1800">
                <a:solidFill>
                  <a:srgbClr val="5CBB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800"/>
              <a:buFont typeface="Work Sans"/>
              <a:buNone/>
              <a:defRPr sz="1800">
                <a:solidFill>
                  <a:srgbClr val="5CBB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800"/>
              <a:buFont typeface="Work Sans"/>
              <a:buNone/>
              <a:defRPr sz="1800">
                <a:solidFill>
                  <a:srgbClr val="5CBB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800"/>
              <a:buFont typeface="Work Sans"/>
              <a:buNone/>
              <a:defRPr sz="1800">
                <a:solidFill>
                  <a:srgbClr val="5CBB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800"/>
              <a:buFont typeface="Work Sans"/>
              <a:buNone/>
              <a:defRPr sz="1800">
                <a:solidFill>
                  <a:srgbClr val="5CBB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025" y="3757425"/>
            <a:ext cx="2352000" cy="6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590550" y="45834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#IstioCon</a:t>
            </a:r>
            <a:endParaRPr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B315-683D-411C-93CB-68881BBD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3885C-37DD-47E0-BEE0-AC456B55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92317-1D90-4D33-803E-E8763163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EE0AC-06DA-42A3-884D-3CA5A754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ABCE0-9804-42A8-9406-C98C93CF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60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132F-0D6D-4EA9-B4E8-3C4FB1AA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425E5-479E-44A3-B893-696B9D887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2303E-A3DB-4E2A-A8CB-F1AD14CD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668F-41F9-44FD-AAA7-960C2BD8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406B-1CB7-491E-80C8-DFA9F65F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38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B936-ED21-4ECA-922C-D3B1FEF8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6E36D-B6A1-459B-A562-968BA3803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1611D-39EE-43DB-BEC3-2AF35F2EC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6503B-EBE6-4735-A6D7-EE158D25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5CAC0-06BC-4C03-A5B3-9F781725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62851-9A87-40D1-89D8-18592954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66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3480-6C2D-45D0-84F2-2EB1829F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A1F7-CC66-48EA-B6CD-699480ED0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CA80-547A-46C4-93D9-BBDA8EBB7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5B1E5E-30BE-4BBA-A7BC-A5316EE52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1E9E5-A222-4AFA-AEBF-291C8E895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CCBB6E-85D1-4378-A701-1EE3925D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8DCBA-643F-45D5-AD60-E0EA59D0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D2D12-BC4F-4B33-A104-8F3AB4E9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8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E5DF-7D08-4A71-875D-A43637F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31868-A631-420C-BDDA-E35014A6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7634F-A617-4742-AAC2-FC9153C6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3792E-6EDA-4231-84ED-33C4AB56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77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E205A-789C-4F94-9F7B-DDD895AB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182FD-FB90-4FFB-85A3-E609CA8D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232E-B950-4232-A07D-1D0253C1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34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D69B-ABEF-4D5D-AEDD-D58DD2C4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D98-CE48-4A53-A9A3-01C64A56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2A005-29B7-459D-8BDF-142EE9D6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B3917-D1A0-4461-BD63-97891C93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CEFDC-FC2F-48B5-B97C-69493622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3EA0E-133F-420E-8816-B6C223FB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28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E463-408D-4E94-952B-25FCCB18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FBB5B-7438-4FE4-8544-D33F357FC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B9C6A-5F2B-47CA-B866-2AED657A3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91CF8-1171-42DA-8E6D-DDBBB5D1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84289-87FF-43EF-87EF-52DD9537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13BE2-9533-47C0-89F2-ABEC47EF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18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D3AB-4192-47F9-978B-08C57387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7DB37-1049-42D6-B438-2993FE2FE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693D3-655A-493D-B362-169A0AA7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5E30-33EE-47BE-8AED-7F37E7F8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FBF1F-34E9-44DB-9E26-FFDA47D0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40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08375-C0A4-41E2-8E47-EE386DF7D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3306E-766E-47CF-8339-B3FE98511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B34C-422B-48EC-A738-72A79C2E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A1525-A846-4F13-95C4-B1DC2F07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093F7-5A47-46C0-BBFC-A8F66277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78450" y="3898479"/>
            <a:ext cx="9144000" cy="222199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90550" y="388400"/>
            <a:ext cx="79617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90550" y="1343000"/>
            <a:ext cx="7961700" cy="3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r="81587"/>
          <a:stretch/>
        </p:blipFill>
        <p:spPr>
          <a:xfrm>
            <a:off x="8552250" y="4438725"/>
            <a:ext cx="404550" cy="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/>
        </p:nvSpPr>
        <p:spPr>
          <a:xfrm>
            <a:off x="590550" y="45834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#IstioCon</a:t>
            </a:r>
            <a:endParaRPr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split for text">
  <p:cSld name="SECTION_TITLE_AND_DESCRIPTION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rgbClr val="5CBB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590550" y="45834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#IstioCon</a:t>
            </a:r>
            <a:endParaRPr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split for image">
  <p:cSld name="SECTION_TITLE_AND_DESCRIPTION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4569900" y="-100"/>
            <a:ext cx="4574100" cy="5143500"/>
          </a:xfrm>
          <a:prstGeom prst="rect">
            <a:avLst/>
          </a:prstGeom>
          <a:solidFill>
            <a:srgbClr val="5CBB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265500" y="613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73700" y="2352600"/>
            <a:ext cx="3837000" cy="22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590550" y="45834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#IstioCon</a:t>
            </a:r>
            <a:endParaRPr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897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r="81587"/>
          <a:stretch/>
        </p:blipFill>
        <p:spPr>
          <a:xfrm>
            <a:off x="8552250" y="4438725"/>
            <a:ext cx="404550" cy="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590550" y="45834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#IstioCon</a:t>
            </a:r>
            <a:endParaRPr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with subtext">
  <p:cSld name="MAIN_POINT_1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897000" cy="23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r="81587"/>
          <a:stretch/>
        </p:blipFill>
        <p:spPr>
          <a:xfrm>
            <a:off x="8552250" y="4438725"/>
            <a:ext cx="404550" cy="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/>
        </p:nvSpPr>
        <p:spPr>
          <a:xfrm>
            <a:off x="590550" y="45834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#IstioCon</a:t>
            </a:r>
            <a:endParaRPr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590550" y="2796000"/>
            <a:ext cx="79617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●"/>
              <a:defRPr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○"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■"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●"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○"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■"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●"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○"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■"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78450" y="3898479"/>
            <a:ext cx="9144000" cy="222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r="81587"/>
          <a:stretch/>
        </p:blipFill>
        <p:spPr>
          <a:xfrm>
            <a:off x="8552250" y="4438725"/>
            <a:ext cx="404550" cy="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1000"/>
              <a:buNone/>
              <a:defRPr sz="11000">
                <a:solidFill>
                  <a:srgbClr val="5CBB8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1000"/>
              <a:buNone/>
              <a:defRPr sz="11000">
                <a:solidFill>
                  <a:srgbClr val="5CBB8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1000"/>
              <a:buNone/>
              <a:defRPr sz="11000">
                <a:solidFill>
                  <a:srgbClr val="5CBB8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1000"/>
              <a:buNone/>
              <a:defRPr sz="11000">
                <a:solidFill>
                  <a:srgbClr val="5CBB8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1000"/>
              <a:buNone/>
              <a:defRPr sz="11000">
                <a:solidFill>
                  <a:srgbClr val="5CBB8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1000"/>
              <a:buNone/>
              <a:defRPr sz="11000">
                <a:solidFill>
                  <a:srgbClr val="5CBB8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1000"/>
              <a:buNone/>
              <a:defRPr sz="11000">
                <a:solidFill>
                  <a:srgbClr val="5CBB8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1000"/>
              <a:buNone/>
              <a:defRPr sz="11000">
                <a:solidFill>
                  <a:srgbClr val="5CBB8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CBB88"/>
              </a:buClr>
              <a:buSzPts val="11000"/>
              <a:buNone/>
              <a:defRPr sz="11000">
                <a:solidFill>
                  <a:srgbClr val="5CBB8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4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590550" y="45834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#IstioCon</a:t>
            </a:r>
            <a:endParaRPr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88DC-F3E4-4418-8334-E3ECCEF3F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BDF1B-5EC7-487D-B863-4948A57AC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3AB60-1192-41F3-ACF6-0BF866A3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F31D5-1BD7-4A7A-AB1D-4F17CB1FD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1564-A8C8-433B-A8F8-2B370C5E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3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3000"/>
              <a:buFont typeface="Work Sans Regular"/>
              <a:buNone/>
              <a:defRPr sz="3000">
                <a:solidFill>
                  <a:srgbClr val="466BB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3000"/>
              <a:buFont typeface="Work Sans Regular"/>
              <a:buNone/>
              <a:defRPr sz="3000">
                <a:solidFill>
                  <a:srgbClr val="466BB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3000"/>
              <a:buFont typeface="Work Sans Regular"/>
              <a:buNone/>
              <a:defRPr sz="3000">
                <a:solidFill>
                  <a:srgbClr val="466BB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3000"/>
              <a:buFont typeface="Work Sans Regular"/>
              <a:buNone/>
              <a:defRPr sz="3000">
                <a:solidFill>
                  <a:srgbClr val="466BB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3000"/>
              <a:buFont typeface="Work Sans Regular"/>
              <a:buNone/>
              <a:defRPr sz="3000">
                <a:solidFill>
                  <a:srgbClr val="466BB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3000"/>
              <a:buFont typeface="Work Sans Regular"/>
              <a:buNone/>
              <a:defRPr sz="3000">
                <a:solidFill>
                  <a:srgbClr val="466BB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3000"/>
              <a:buFont typeface="Work Sans Regular"/>
              <a:buNone/>
              <a:defRPr sz="3000">
                <a:solidFill>
                  <a:srgbClr val="466BB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3000"/>
              <a:buFont typeface="Work Sans Regular"/>
              <a:buNone/>
              <a:defRPr sz="3000">
                <a:solidFill>
                  <a:srgbClr val="466BB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BB0"/>
              </a:buClr>
              <a:buSzPts val="3000"/>
              <a:buFont typeface="Work Sans Regular"/>
              <a:buNone/>
              <a:defRPr sz="3000">
                <a:solidFill>
                  <a:srgbClr val="466BB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  <a:defRPr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EB0E7-411B-48C3-B3D2-340C7952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10EBD-173F-465E-87E3-E52DD857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B7829-D544-448A-B29F-BE7C9FC23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0509-F626-409E-AC59-A1615D642205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5C51C-A1C9-4F61-ADFD-BE66A0329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FB36-B10C-4732-A80F-F1451E19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6537B-0EC7-4472-8BA0-026996DA2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testing@secure.istio.i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ctrTitle"/>
          </p:nvPr>
        </p:nvSpPr>
        <p:spPr>
          <a:xfrm>
            <a:off x="1858703" y="1186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Secure your microservices with istio step by step</a:t>
            </a:r>
            <a:endParaRPr dirty="0"/>
          </a:p>
        </p:txBody>
      </p:sp>
      <p:sp>
        <p:nvSpPr>
          <p:cNvPr id="56" name="Google Shape;56;p10"/>
          <p:cNvSpPr txBox="1">
            <a:spLocks noGrp="1"/>
          </p:cNvSpPr>
          <p:nvPr>
            <p:ph type="subTitle" idx="1"/>
          </p:nvPr>
        </p:nvSpPr>
        <p:spPr>
          <a:xfrm>
            <a:off x="1858700" y="2777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" dirty="0"/>
              <a:t>JianFeng Ding, LuYao Zhong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D7E1-B220-4E84-9D61-58F1C75E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Istio identity </a:t>
            </a:r>
            <a:r>
              <a:rPr lang="en-US" altLang="zh-CN" sz="2800" dirty="0"/>
              <a:t>– how to get configuration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59341-3987-4044-BCDE-8041A70B1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Format:  "</a:t>
            </a:r>
            <a:r>
              <a:rPr lang="en-US" dirty="0" err="1"/>
              <a:t>spiffe</a:t>
            </a:r>
            <a:r>
              <a:rPr lang="en-US" dirty="0"/>
              <a:t>://&lt;domain&gt;/ns/&lt;namespace&gt;/</a:t>
            </a:r>
            <a:r>
              <a:rPr lang="en-US" dirty="0" err="1"/>
              <a:t>sa</a:t>
            </a:r>
            <a:r>
              <a:rPr lang="en-US" dirty="0"/>
              <a:t>/&lt;</a:t>
            </a:r>
            <a:r>
              <a:rPr lang="en-US" dirty="0" err="1"/>
              <a:t>serviceaccount</a:t>
            </a:r>
            <a:r>
              <a:rPr lang="en-US" dirty="0"/>
              <a:t>&gt;”</a:t>
            </a:r>
          </a:p>
          <a:p>
            <a:r>
              <a:rPr lang="en-US" dirty="0" err="1">
                <a:sym typeface="Roboto Mono"/>
              </a:rPr>
              <a:t>istioctl</a:t>
            </a:r>
            <a:r>
              <a:rPr lang="en-US" dirty="0">
                <a:sym typeface="Roboto Mono"/>
              </a:rPr>
              <a:t> proxy-config secret &lt;POD&gt; -o json | </a:t>
            </a:r>
            <a:r>
              <a:rPr lang="en-US" dirty="0" err="1">
                <a:sym typeface="Roboto Mono"/>
              </a:rPr>
              <a:t>jq</a:t>
            </a:r>
            <a:r>
              <a:rPr lang="en-US" dirty="0">
                <a:sym typeface="Roboto Mono"/>
              </a:rPr>
              <a:t> '.</a:t>
            </a:r>
            <a:r>
              <a:rPr lang="en-US" dirty="0" err="1">
                <a:sym typeface="Roboto Mono"/>
              </a:rPr>
              <a:t>dynamicActiveSecrets</a:t>
            </a:r>
            <a:r>
              <a:rPr lang="en-US" dirty="0">
                <a:sym typeface="Roboto Mono"/>
              </a:rPr>
              <a:t>[0].</a:t>
            </a:r>
            <a:r>
              <a:rPr lang="en-US" dirty="0" err="1">
                <a:sym typeface="Roboto Mono"/>
              </a:rPr>
              <a:t>secret.tlsCertificate.certificateChain.inlineBytes</a:t>
            </a:r>
            <a:r>
              <a:rPr lang="en-US" dirty="0">
                <a:sym typeface="Roboto Mono"/>
              </a:rPr>
              <a:t>' -r | base64 -d | </a:t>
            </a:r>
            <a:r>
              <a:rPr lang="en-US" dirty="0" err="1">
                <a:sym typeface="Roboto Mono"/>
              </a:rPr>
              <a:t>openssl</a:t>
            </a:r>
            <a:r>
              <a:rPr lang="en-US" dirty="0">
                <a:sym typeface="Roboto Mono"/>
              </a:rPr>
              <a:t> x509 -</a:t>
            </a:r>
            <a:r>
              <a:rPr lang="en-US" dirty="0" err="1">
                <a:sym typeface="Roboto Mono"/>
              </a:rPr>
              <a:t>noout</a:t>
            </a:r>
            <a:r>
              <a:rPr lang="en-US" dirty="0">
                <a:sym typeface="Roboto Mono"/>
              </a:rPr>
              <a:t> -text -in -</a:t>
            </a:r>
          </a:p>
          <a:p>
            <a:r>
              <a:rPr lang="en-US" dirty="0"/>
              <a:t>Part of cluster config in envoy config-dump</a:t>
            </a:r>
          </a:p>
          <a:p>
            <a:pPr lvl="1"/>
            <a:r>
              <a:rPr lang="en-US" dirty="0" err="1"/>
              <a:t>kubectl</a:t>
            </a:r>
            <a:r>
              <a:rPr lang="en-US" dirty="0"/>
              <a:t> exec &lt;POD&gt; -c </a:t>
            </a:r>
            <a:r>
              <a:rPr lang="en-US" dirty="0" err="1"/>
              <a:t>istio</a:t>
            </a:r>
            <a:r>
              <a:rPr lang="en-US" dirty="0"/>
              <a:t>-proxy curl localhost:15000/</a:t>
            </a:r>
            <a:r>
              <a:rPr lang="en-US" dirty="0" err="1"/>
              <a:t>config_dump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3AA0-4EC8-4337-825C-9F41164F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Istio identity </a:t>
            </a:r>
            <a:r>
              <a:rPr lang="en-US" altLang="zh-CN" sz="2700" dirty="0"/>
              <a:t>– check configuration result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20E19-6EE8-4710-89C4-E6A82AF12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0" y="1068680"/>
            <a:ext cx="7961700" cy="3468900"/>
          </a:xfrm>
        </p:spPr>
        <p:txBody>
          <a:bodyPr/>
          <a:lstStyle/>
          <a:p>
            <a:r>
              <a:rPr lang="en-US" dirty="0"/>
              <a:t>Result: cert generated automatically with Istio identity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5C8A50-9EFE-433C-A40D-A056C222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99" y="1425400"/>
            <a:ext cx="6400623" cy="34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arenR"/>
            </a:pPr>
            <a:r>
              <a:rPr lang="en-US" altLang="zh-CN" sz="1350" dirty="0"/>
              <a:t>Apply peer-authentication to enable server side </a:t>
            </a:r>
            <a:r>
              <a:rPr lang="en-US" altLang="zh-CN" sz="1350" dirty="0" err="1"/>
              <a:t>mTLS</a:t>
            </a:r>
            <a:endParaRPr lang="en-US" sz="1350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87" y="440117"/>
            <a:ext cx="2899220" cy="123444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222A35"/>
                </a:solidFill>
              </a:rPr>
              <a:t>mTLS</a:t>
            </a:r>
            <a:r>
              <a:rPr lang="en-US" sz="2400" dirty="0">
                <a:solidFill>
                  <a:srgbClr val="222A35"/>
                </a:solidFill>
              </a:rPr>
              <a:t> in </a:t>
            </a:r>
            <a:r>
              <a:rPr lang="en-US" altLang="zh-CN" sz="2400" dirty="0">
                <a:solidFill>
                  <a:srgbClr val="222A35"/>
                </a:solidFill>
              </a:rPr>
              <a:t>I</a:t>
            </a:r>
            <a:r>
              <a:rPr lang="en-US" sz="2400" dirty="0">
                <a:solidFill>
                  <a:srgbClr val="222A35"/>
                </a:solidFill>
              </a:rPr>
              <a:t>stio - </a:t>
            </a:r>
            <a:r>
              <a:rPr lang="en-US" sz="2400" dirty="0" err="1">
                <a:solidFill>
                  <a:srgbClr val="222A35"/>
                </a:solidFill>
              </a:rPr>
              <a:t>PeerAuthentication</a:t>
            </a:r>
            <a:endParaRPr lang="en-US" sz="2400" dirty="0"/>
          </a:p>
        </p:txBody>
      </p:sp>
      <p:pic>
        <p:nvPicPr>
          <p:cNvPr id="2" name="video2">
            <a:hlinkClick r:id="" action="ppaction://media"/>
            <a:extLst>
              <a:ext uri="{FF2B5EF4-FFF2-40B4-BE49-F238E27FC236}">
                <a16:creationId xmlns:a16="http://schemas.microsoft.com/office/drawing/2014/main" id="{2273228B-E27E-458D-9EB3-3EC7848A2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4144" y="1937369"/>
            <a:ext cx="6706150" cy="31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350" dirty="0"/>
              <a:t>Using ingress port and ingress host to send request:</a:t>
            </a:r>
          </a:p>
          <a:p>
            <a:pPr marL="0" indent="0">
              <a:buNone/>
            </a:pPr>
            <a:r>
              <a:rPr lang="en-US" sz="1350" dirty="0"/>
              <a:t>can access reviews-v1, reviews-v2 and reviews-v3</a:t>
            </a:r>
          </a:p>
          <a:p>
            <a:pPr marL="0" indent="0">
              <a:buNone/>
            </a:pPr>
            <a:r>
              <a:rPr lang="en-US" sz="1350" b="1" dirty="0"/>
              <a:t>can reach v2 </a:t>
            </a:r>
            <a:r>
              <a:rPr lang="en-US" altLang="zh-CN" sz="1350" b="1" dirty="0"/>
              <a:t>as</a:t>
            </a:r>
            <a:r>
              <a:rPr lang="en-US" sz="1350" b="1" dirty="0"/>
              <a:t> </a:t>
            </a:r>
            <a:r>
              <a:rPr lang="en-US" altLang="zh-CN" sz="1350" b="1" dirty="0"/>
              <a:t>peer-authentication only</a:t>
            </a:r>
            <a:r>
              <a:rPr lang="en-US" sz="1350" b="1" dirty="0"/>
              <a:t> defines behavior of server side </a:t>
            </a:r>
            <a:r>
              <a:rPr lang="en-US" altLang="zh-CN" sz="1350" b="1" dirty="0"/>
              <a:t>and auto-</a:t>
            </a:r>
            <a:r>
              <a:rPr lang="en-US" altLang="zh-CN" sz="1350" b="1" dirty="0" err="1"/>
              <a:t>mTLS</a:t>
            </a:r>
            <a:r>
              <a:rPr lang="en-US" altLang="zh-CN" sz="1350" b="1" dirty="0"/>
              <a:t> is on by default</a:t>
            </a:r>
            <a:endParaRPr lang="en-US" sz="1350" b="1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60" y="440117"/>
            <a:ext cx="2810247" cy="1234440"/>
          </a:xfrm>
        </p:spPr>
        <p:txBody>
          <a:bodyPr>
            <a:normAutofit/>
          </a:bodyPr>
          <a:lstStyle/>
          <a:p>
            <a:r>
              <a:rPr lang="en-US" altLang="zh-CN" sz="2400"/>
              <a:t>Access </a:t>
            </a:r>
            <a:r>
              <a:rPr lang="en-US" altLang="zh-CN" sz="2400" err="1"/>
              <a:t>productpage</a:t>
            </a:r>
            <a:endParaRPr lang="en-US" sz="2400"/>
          </a:p>
        </p:txBody>
      </p:sp>
      <p:pic>
        <p:nvPicPr>
          <p:cNvPr id="3" name="video13">
            <a:hlinkClick r:id="" action="ppaction://media"/>
            <a:extLst>
              <a:ext uri="{FF2B5EF4-FFF2-40B4-BE49-F238E27FC236}">
                <a16:creationId xmlns:a16="http://schemas.microsoft.com/office/drawing/2014/main" id="{A18C2F5D-27DB-4B1C-85D5-C4B1DF437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2742" y="1975379"/>
            <a:ext cx="6454793" cy="30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arenR"/>
            </a:pPr>
            <a:r>
              <a:rPr lang="en-US" altLang="zh-CN" sz="1350" dirty="0"/>
              <a:t>Apply peer-authentication to enable server side </a:t>
            </a:r>
            <a:r>
              <a:rPr lang="en-US" altLang="zh-CN" sz="1350" dirty="0" err="1"/>
              <a:t>mTLS</a:t>
            </a:r>
            <a:endParaRPr lang="en-US" sz="1350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87" y="440117"/>
            <a:ext cx="2899220" cy="123444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222A35"/>
                </a:solidFill>
              </a:rPr>
              <a:t>mTLS</a:t>
            </a:r>
            <a:r>
              <a:rPr lang="en-US" sz="2400" dirty="0">
                <a:solidFill>
                  <a:srgbClr val="222A35"/>
                </a:solidFill>
              </a:rPr>
              <a:t> in </a:t>
            </a:r>
            <a:r>
              <a:rPr lang="en-US" altLang="zh-CN" sz="2400" dirty="0">
                <a:solidFill>
                  <a:srgbClr val="222A35"/>
                </a:solidFill>
              </a:rPr>
              <a:t>I</a:t>
            </a:r>
            <a:r>
              <a:rPr lang="en-US" sz="2400" dirty="0">
                <a:solidFill>
                  <a:srgbClr val="222A35"/>
                </a:solidFill>
              </a:rPr>
              <a:t>stio - </a:t>
            </a:r>
            <a:r>
              <a:rPr lang="en-US" sz="2400" dirty="0" err="1">
                <a:solidFill>
                  <a:srgbClr val="222A35"/>
                </a:solidFill>
              </a:rPr>
              <a:t>PeerAuthentication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628B47-FB65-4AAC-8993-0529325C55C5}"/>
              </a:ext>
            </a:extLst>
          </p:cNvPr>
          <p:cNvGrpSpPr/>
          <p:nvPr/>
        </p:nvGrpSpPr>
        <p:grpSpPr>
          <a:xfrm>
            <a:off x="1313885" y="1841588"/>
            <a:ext cx="5392915" cy="3189584"/>
            <a:chOff x="1781245" y="1919626"/>
            <a:chExt cx="5392915" cy="31895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C0F2D08-FFEA-412B-A3EE-61F312068604}"/>
                </a:ext>
              </a:extLst>
            </p:cNvPr>
            <p:cNvGrpSpPr/>
            <p:nvPr/>
          </p:nvGrpSpPr>
          <p:grpSpPr>
            <a:xfrm>
              <a:off x="1781245" y="1919626"/>
              <a:ext cx="5392915" cy="3189584"/>
              <a:chOff x="2374993" y="2559502"/>
              <a:chExt cx="7190553" cy="425277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A8E66C2-982F-458C-A86B-C2A244BA865D}"/>
                  </a:ext>
                </a:extLst>
              </p:cNvPr>
              <p:cNvGrpSpPr/>
              <p:nvPr/>
            </p:nvGrpSpPr>
            <p:grpSpPr>
              <a:xfrm>
                <a:off x="2374993" y="2559502"/>
                <a:ext cx="7190553" cy="4252778"/>
                <a:chOff x="2374993" y="2559502"/>
                <a:chExt cx="7190553" cy="425277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D98AD15-72CA-4592-8957-1D915AAFDC3F}"/>
                    </a:ext>
                  </a:extLst>
                </p:cNvPr>
                <p:cNvGrpSpPr/>
                <p:nvPr/>
              </p:nvGrpSpPr>
              <p:grpSpPr>
                <a:xfrm>
                  <a:off x="2374993" y="2559502"/>
                  <a:ext cx="7190553" cy="4252778"/>
                  <a:chOff x="2374993" y="2559502"/>
                  <a:chExt cx="7190553" cy="4252778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CF6D71DB-866F-4605-9986-5057D463ADDE}"/>
                      </a:ext>
                    </a:extLst>
                  </p:cNvPr>
                  <p:cNvGrpSpPr/>
                  <p:nvPr/>
                </p:nvGrpSpPr>
                <p:grpSpPr>
                  <a:xfrm>
                    <a:off x="2374993" y="2559502"/>
                    <a:ext cx="7190553" cy="4252778"/>
                    <a:chOff x="2386423" y="2559502"/>
                    <a:chExt cx="7190553" cy="4252778"/>
                  </a:xfrm>
                </p:grpSpPr>
                <p:pic>
                  <p:nvPicPr>
                    <p:cNvPr id="18" name="Graphic 17">
                      <a:extLst>
                        <a:ext uri="{FF2B5EF4-FFF2-40B4-BE49-F238E27FC236}">
                          <a16:creationId xmlns:a16="http://schemas.microsoft.com/office/drawing/2014/main" id="{94472C71-1AC3-4D07-8D27-EED558665D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86423" y="2559502"/>
                      <a:ext cx="7190553" cy="425277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9" name="Rectangle: Rounded Corners 18">
                      <a:extLst>
                        <a:ext uri="{FF2B5EF4-FFF2-40B4-BE49-F238E27FC236}">
                          <a16:creationId xmlns:a16="http://schemas.microsoft.com/office/drawing/2014/main" id="{81576379-6268-4F54-B182-8E64C77F5B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9430" y="2857501"/>
                      <a:ext cx="1005840" cy="2720340"/>
                    </a:xfrm>
                    <a:prstGeom prst="roundRect">
                      <a:avLst/>
                    </a:prstGeom>
                    <a:noFill/>
                    <a:ln w="19050"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buClrTx/>
                      </a:pPr>
                      <a:endParaRPr lang="en-US" sz="1350" kern="120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BD1CF97-FA2A-4BD5-BC05-0ABDEDA2DF4D}"/>
                      </a:ext>
                    </a:extLst>
                  </p:cNvPr>
                  <p:cNvSpPr txBox="1"/>
                  <p:nvPr/>
                </p:nvSpPr>
                <p:spPr>
                  <a:xfrm>
                    <a:off x="5854677" y="3059669"/>
                    <a:ext cx="854735" cy="4001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>
                      <a:buClrTx/>
                    </a:pPr>
                    <a:r>
                      <a:rPr lang="en-US" sz="1350" kern="1200" err="1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  <a:cs typeface="+mn-cs"/>
                      </a:rPr>
                      <a:t>mTLS</a:t>
                    </a:r>
                    <a:endParaRPr lang="en-US" sz="1350" kern="120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55F0A1A-D566-4C92-A2B0-54C320050C9E}"/>
                      </a:ext>
                    </a:extLst>
                  </p:cNvPr>
                  <p:cNvSpPr txBox="1"/>
                  <p:nvPr/>
                </p:nvSpPr>
                <p:spPr>
                  <a:xfrm>
                    <a:off x="7960313" y="3714988"/>
                    <a:ext cx="754380" cy="4001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>
                      <a:buClrTx/>
                    </a:pPr>
                    <a:r>
                      <a:rPr lang="en-US" sz="1350" kern="120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  <a:cs typeface="+mn-cs"/>
                      </a:rPr>
                      <a:t>http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F729CB3-FB5A-4D0E-B011-F079B677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3764280" y="3848339"/>
                    <a:ext cx="754380" cy="4001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>
                      <a:buClrTx/>
                    </a:pPr>
                    <a:r>
                      <a:rPr lang="en-US" sz="1350" kern="120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  <a:cs typeface="+mn-cs"/>
                      </a:rPr>
                      <a:t>http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20E494F-3C84-4668-81A2-486929DB214B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696" y="4139684"/>
                    <a:ext cx="754380" cy="4001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>
                      <a:buClrTx/>
                    </a:pPr>
                    <a:r>
                      <a:rPr lang="en-US" sz="1350" kern="120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  <a:cs typeface="+mn-cs"/>
                      </a:rPr>
                      <a:t>http</a:t>
                    </a:r>
                  </a:p>
                </p:txBody>
              </p:sp>
            </p:grp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D69C4A4-6285-4DC7-8882-509A56B7DAA8}"/>
                    </a:ext>
                  </a:extLst>
                </p:cNvPr>
                <p:cNvSpPr txBox="1"/>
                <p:nvPr/>
              </p:nvSpPr>
              <p:spPr>
                <a:xfrm>
                  <a:off x="5983605" y="5393175"/>
                  <a:ext cx="75438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:r>
                    <a:rPr lang="en-US" sz="1350" kern="120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rPr>
                    <a:t>http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4FEA7D-63E6-4EB9-A5DA-8D55751BCD7A}"/>
                  </a:ext>
                </a:extLst>
              </p:cNvPr>
              <p:cNvSpPr txBox="1"/>
              <p:nvPr/>
            </p:nvSpPr>
            <p:spPr>
              <a:xfrm>
                <a:off x="5949316" y="3983816"/>
                <a:ext cx="133227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err="1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mTLS</a:t>
                </a: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44206A-2939-4D5E-81EF-3732A53477C9}"/>
                  </a:ext>
                </a:extLst>
              </p:cNvPr>
              <p:cNvSpPr txBox="1"/>
              <p:nvPr/>
            </p:nvSpPr>
            <p:spPr>
              <a:xfrm>
                <a:off x="5955032" y="3534061"/>
                <a:ext cx="75438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http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2A5F04-88BC-4F0F-841C-70DAE75E49A7}"/>
                </a:ext>
              </a:extLst>
            </p:cNvPr>
            <p:cNvSpPr/>
            <p:nvPr/>
          </p:nvSpPr>
          <p:spPr>
            <a:xfrm>
              <a:off x="4391008" y="2294751"/>
              <a:ext cx="680137" cy="10870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284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05E95-0D66-4698-8F56-9CF5691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mTLS</a:t>
            </a:r>
            <a:r>
              <a:rPr lang="en-US" dirty="0"/>
              <a:t> in Istio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058DA-6EFD-48B6-AE9E-628C7FE6E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Decide what type of traffic the client sidecar to send automatically</a:t>
            </a:r>
          </a:p>
          <a:p>
            <a:pPr lvl="1"/>
            <a:r>
              <a:rPr lang="en-US" dirty="0"/>
              <a:t>If DestinationRule is configured, respect it</a:t>
            </a:r>
          </a:p>
          <a:p>
            <a:pPr lvl="1"/>
            <a:r>
              <a:rPr lang="en-US" dirty="0"/>
              <a:t>If server has a sidecar and allows </a:t>
            </a:r>
            <a:r>
              <a:rPr lang="en-US" dirty="0" err="1"/>
              <a:t>mTLS</a:t>
            </a:r>
            <a:r>
              <a:rPr lang="en-US" dirty="0"/>
              <a:t>, send </a:t>
            </a:r>
            <a:r>
              <a:rPr lang="en-US" dirty="0" err="1"/>
              <a:t>mTLS</a:t>
            </a:r>
            <a:r>
              <a:rPr lang="en-US" dirty="0"/>
              <a:t> – reviews-v1 &amp; v3</a:t>
            </a:r>
          </a:p>
          <a:p>
            <a:pPr lvl="1"/>
            <a:r>
              <a:rPr lang="en-US" dirty="0"/>
              <a:t>Otherwise, send plain text – reviews-v2</a:t>
            </a:r>
          </a:p>
          <a:p>
            <a:r>
              <a:rPr lang="en-US" dirty="0"/>
              <a:t> Server side will be in PERMISSIVE mode by default</a:t>
            </a:r>
          </a:p>
        </p:txBody>
      </p:sp>
    </p:spTree>
    <p:extLst>
      <p:ext uri="{BB962C8B-B14F-4D97-AF65-F5344CB8AC3E}">
        <p14:creationId xmlns:p14="http://schemas.microsoft.com/office/powerpoint/2010/main" val="2985202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B343-4FE0-4B13-972F-7BED22C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/>
              <a:t>mTLS</a:t>
            </a:r>
            <a:r>
              <a:rPr lang="en-US" sz="3200" dirty="0"/>
              <a:t> in Istio - </a:t>
            </a:r>
            <a:r>
              <a:rPr lang="en-US" sz="3200" dirty="0" err="1"/>
              <a:t>PeerAuthentication</a:t>
            </a:r>
            <a:br>
              <a:rPr lang="en-US" sz="3200" b="1" dirty="0">
                <a:solidFill>
                  <a:srgbClr val="222A35"/>
                </a:solidFill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F5F71-9815-4EEA-B30F-D3B6D8C5F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0" y="1105593"/>
            <a:ext cx="7961700" cy="37063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Defines what type of traffic the server sidecar will accept</a:t>
            </a:r>
          </a:p>
          <a:p>
            <a:pPr marL="114300" indent="0">
              <a:buNone/>
            </a:pPr>
            <a:endParaRPr lang="en-US" sz="1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EE25B5-96AC-496A-92FD-FC64130E0A18}"/>
              </a:ext>
            </a:extLst>
          </p:cNvPr>
          <p:cNvSpPr/>
          <p:nvPr/>
        </p:nvSpPr>
        <p:spPr>
          <a:xfrm>
            <a:off x="2286000" y="23101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EDBBDCB-852E-4F75-A40F-2A45CB3FA7ED}"/>
              </a:ext>
            </a:extLst>
          </p:cNvPr>
          <p:cNvSpPr txBox="1">
            <a:spLocks/>
          </p:cNvSpPr>
          <p:nvPr/>
        </p:nvSpPr>
        <p:spPr>
          <a:xfrm>
            <a:off x="4242609" y="2028585"/>
            <a:ext cx="3380163" cy="1736591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1200" b="1" i="1" dirty="0"/>
              <a:t>PERMISSIVE</a:t>
            </a:r>
            <a:r>
              <a:rPr lang="en-US" sz="1200" i="1" dirty="0"/>
              <a:t>: accepts for both plain text and </a:t>
            </a:r>
            <a:r>
              <a:rPr lang="en-US" sz="1200" i="1" dirty="0" err="1"/>
              <a:t>mTLS</a:t>
            </a:r>
            <a:endParaRPr lang="en-US" sz="1200" i="1" dirty="0"/>
          </a:p>
          <a:p>
            <a:r>
              <a:rPr lang="en-US" sz="1200" b="1" i="1" dirty="0"/>
              <a:t>STRICT</a:t>
            </a:r>
            <a:r>
              <a:rPr lang="en-US" sz="1200" i="1" dirty="0"/>
              <a:t>: accepts only </a:t>
            </a:r>
            <a:r>
              <a:rPr lang="en-US" sz="1200" i="1" dirty="0" err="1"/>
              <a:t>mTLS</a:t>
            </a:r>
            <a:endParaRPr lang="en-US" sz="1200" i="1" dirty="0"/>
          </a:p>
          <a:p>
            <a:r>
              <a:rPr lang="en-US" sz="1200" b="1" i="1" dirty="0"/>
              <a:t>DISABLE</a:t>
            </a:r>
            <a:r>
              <a:rPr lang="en-US" sz="1200" i="1" dirty="0"/>
              <a:t>: accept only plain text</a:t>
            </a:r>
          </a:p>
          <a:p>
            <a:r>
              <a:rPr lang="en-US" sz="1200" b="1" i="1" dirty="0"/>
              <a:t>UNSET</a:t>
            </a:r>
            <a:r>
              <a:rPr lang="en-US" dirty="0"/>
              <a:t>: </a:t>
            </a:r>
            <a:r>
              <a:rPr lang="en-US" sz="1200" i="1" dirty="0"/>
              <a:t>inherit from parent, default to PERMISSIVE if no set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4EFEA9-BEEA-4888-B7A6-DAC67EA87A43}"/>
              </a:ext>
            </a:extLst>
          </p:cNvPr>
          <p:cNvSpPr txBox="1">
            <a:spLocks/>
          </p:cNvSpPr>
          <p:nvPr/>
        </p:nvSpPr>
        <p:spPr>
          <a:xfrm>
            <a:off x="590550" y="1687484"/>
            <a:ext cx="3380163" cy="22432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1200" i="1" dirty="0"/>
              <a:t>apiVersion: "security.istio.io/v1beta1“</a:t>
            </a:r>
          </a:p>
          <a:p>
            <a:pPr marL="114300" indent="0">
              <a:buNone/>
            </a:pPr>
            <a:r>
              <a:rPr lang="en-US" sz="1200" i="1" dirty="0"/>
              <a:t>kind: "</a:t>
            </a:r>
            <a:r>
              <a:rPr lang="en-US" sz="1200" i="1" dirty="0" err="1"/>
              <a:t>PeerAuthentication</a:t>
            </a:r>
            <a:r>
              <a:rPr lang="en-US" sz="1200" i="1" dirty="0"/>
              <a:t>“</a:t>
            </a:r>
          </a:p>
          <a:p>
            <a:pPr marL="114300" indent="0">
              <a:buNone/>
            </a:pPr>
            <a:r>
              <a:rPr lang="en-US" sz="1200" i="1" dirty="0"/>
              <a:t>metadata:</a:t>
            </a:r>
          </a:p>
          <a:p>
            <a:pPr marL="114300" indent="0">
              <a:buNone/>
            </a:pPr>
            <a:r>
              <a:rPr lang="en-US" sz="1200" i="1" dirty="0"/>
              <a:t>  name: "demo-peer-policy“</a:t>
            </a:r>
          </a:p>
          <a:p>
            <a:pPr marL="114300" indent="0">
              <a:buNone/>
            </a:pPr>
            <a:r>
              <a:rPr lang="en-US" sz="1200" i="1" dirty="0"/>
              <a:t>  namespace: "default“</a:t>
            </a:r>
          </a:p>
          <a:p>
            <a:pPr marL="114300" indent="0">
              <a:buNone/>
            </a:pPr>
            <a:r>
              <a:rPr lang="en-US" sz="1200" i="1" dirty="0"/>
              <a:t>spec:</a:t>
            </a:r>
          </a:p>
          <a:p>
            <a:pPr marL="114300" indent="0">
              <a:buNone/>
            </a:pPr>
            <a:r>
              <a:rPr lang="en-US" sz="1200" i="1" dirty="0"/>
              <a:t>  selector:</a:t>
            </a:r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i="1" dirty="0" err="1"/>
              <a:t>matchLabels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    app: reviews</a:t>
            </a:r>
          </a:p>
          <a:p>
            <a:pPr marL="114300" indent="0">
              <a:buNone/>
            </a:pPr>
            <a:r>
              <a:rPr lang="en-US" sz="1200" i="1" dirty="0"/>
              <a:t>  </a:t>
            </a:r>
            <a:r>
              <a:rPr lang="en-US" sz="1200" i="1" dirty="0" err="1"/>
              <a:t>mtls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b="1" i="1" dirty="0"/>
              <a:t>mode</a:t>
            </a:r>
            <a:r>
              <a:rPr lang="en-US" sz="1200" i="1" dirty="0"/>
              <a:t>: STRICT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93C1A2-C1F6-4F6C-9D29-6C1B761F528A}"/>
              </a:ext>
            </a:extLst>
          </p:cNvPr>
          <p:cNvCxnSpPr>
            <a:cxnSpLocks/>
          </p:cNvCxnSpPr>
          <p:nvPr/>
        </p:nvCxnSpPr>
        <p:spPr>
          <a:xfrm flipV="1">
            <a:off x="1961804" y="2917459"/>
            <a:ext cx="2280805" cy="6736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arenR"/>
            </a:pPr>
            <a:r>
              <a:rPr lang="en-US" altLang="zh-CN" sz="1350" dirty="0"/>
              <a:t>Apply destination rule to enable client side </a:t>
            </a:r>
            <a:r>
              <a:rPr lang="en-US" altLang="zh-CN" sz="1350" dirty="0" err="1"/>
              <a:t>mTLS</a:t>
            </a:r>
            <a:endParaRPr lang="en-US" sz="1350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60" y="440117"/>
            <a:ext cx="2810247" cy="123444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222A35"/>
                </a:solidFill>
              </a:rPr>
              <a:t>mTLS</a:t>
            </a:r>
            <a:r>
              <a:rPr lang="en-US" sz="2400" dirty="0">
                <a:solidFill>
                  <a:srgbClr val="222A35"/>
                </a:solidFill>
              </a:rPr>
              <a:t> in </a:t>
            </a:r>
            <a:r>
              <a:rPr lang="en-US" altLang="zh-CN" sz="2400" dirty="0">
                <a:solidFill>
                  <a:srgbClr val="222A35"/>
                </a:solidFill>
              </a:rPr>
              <a:t>I</a:t>
            </a:r>
            <a:r>
              <a:rPr lang="en-US" sz="2400" dirty="0">
                <a:solidFill>
                  <a:srgbClr val="222A35"/>
                </a:solidFill>
              </a:rPr>
              <a:t>stio - </a:t>
            </a:r>
            <a:r>
              <a:rPr lang="en-US" altLang="zh-CN" sz="2400" dirty="0"/>
              <a:t>Destination rule</a:t>
            </a:r>
            <a:endParaRPr lang="en-US" sz="2400" dirty="0"/>
          </a:p>
        </p:txBody>
      </p:sp>
      <p:pic>
        <p:nvPicPr>
          <p:cNvPr id="3" name="video17">
            <a:hlinkClick r:id="" action="ppaction://media"/>
            <a:extLst>
              <a:ext uri="{FF2B5EF4-FFF2-40B4-BE49-F238E27FC236}">
                <a16:creationId xmlns:a16="http://schemas.microsoft.com/office/drawing/2014/main" id="{3AC17549-86F4-4CEE-BA31-BD04457DD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172" y="1909410"/>
            <a:ext cx="6845656" cy="32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0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350" dirty="0"/>
              <a:t>Using ingress port and ingress host to send request:</a:t>
            </a:r>
          </a:p>
          <a:p>
            <a:pPr marL="0" indent="0">
              <a:buNone/>
            </a:pPr>
            <a:r>
              <a:rPr lang="en-US" sz="1350" dirty="0"/>
              <a:t>can access reviews-v1, reviews-v3 </a:t>
            </a:r>
          </a:p>
          <a:p>
            <a:pPr marL="0" indent="0">
              <a:buNone/>
            </a:pPr>
            <a:r>
              <a:rPr lang="en-US" sz="1350" b="1" dirty="0"/>
              <a:t>can not access reviews-v2 since we have enabled ISTIO_MUTUAL mode on client side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60" y="440117"/>
            <a:ext cx="2810247" cy="1234440"/>
          </a:xfrm>
        </p:spPr>
        <p:txBody>
          <a:bodyPr>
            <a:normAutofit/>
          </a:bodyPr>
          <a:lstStyle/>
          <a:p>
            <a:r>
              <a:rPr lang="en-US" altLang="zh-CN" sz="2400"/>
              <a:t>Access </a:t>
            </a:r>
            <a:r>
              <a:rPr lang="en-US" altLang="zh-CN" sz="2400" err="1"/>
              <a:t>productpage</a:t>
            </a:r>
            <a:endParaRPr lang="en-US" sz="2400"/>
          </a:p>
        </p:txBody>
      </p:sp>
      <p:pic>
        <p:nvPicPr>
          <p:cNvPr id="2" name="video18">
            <a:hlinkClick r:id="" action="ppaction://media"/>
            <a:extLst>
              <a:ext uri="{FF2B5EF4-FFF2-40B4-BE49-F238E27FC236}">
                <a16:creationId xmlns:a16="http://schemas.microsoft.com/office/drawing/2014/main" id="{964726D6-BDB6-43A8-904B-5F2DB7DEE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5610" y="1927773"/>
            <a:ext cx="6609935" cy="31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arenR"/>
            </a:pPr>
            <a:r>
              <a:rPr lang="en-US" altLang="zh-CN" sz="1350" dirty="0"/>
              <a:t>Apply destination rule enable client side </a:t>
            </a:r>
            <a:r>
              <a:rPr lang="en-US" altLang="zh-CN" sz="1350" dirty="0" err="1"/>
              <a:t>mTLS</a:t>
            </a:r>
            <a:endParaRPr lang="en-US" sz="1350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60" y="440117"/>
            <a:ext cx="2810247" cy="123444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222A35"/>
                </a:solidFill>
              </a:rPr>
              <a:t>mTLS</a:t>
            </a:r>
            <a:r>
              <a:rPr lang="en-US" sz="2400" dirty="0">
                <a:solidFill>
                  <a:srgbClr val="222A35"/>
                </a:solidFill>
              </a:rPr>
              <a:t> in </a:t>
            </a:r>
            <a:r>
              <a:rPr lang="en-US" altLang="zh-CN" sz="2400" dirty="0">
                <a:solidFill>
                  <a:srgbClr val="222A35"/>
                </a:solidFill>
              </a:rPr>
              <a:t>I</a:t>
            </a:r>
            <a:r>
              <a:rPr lang="en-US" sz="2400" dirty="0">
                <a:solidFill>
                  <a:srgbClr val="222A35"/>
                </a:solidFill>
              </a:rPr>
              <a:t>stio - </a:t>
            </a:r>
            <a:r>
              <a:rPr lang="en-US" altLang="zh-CN" sz="2400" dirty="0"/>
              <a:t>Destination rule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CB9AC5-3D7E-4C69-ACE9-B8439271A376}"/>
              </a:ext>
            </a:extLst>
          </p:cNvPr>
          <p:cNvGrpSpPr/>
          <p:nvPr/>
        </p:nvGrpSpPr>
        <p:grpSpPr>
          <a:xfrm>
            <a:off x="1389460" y="1891935"/>
            <a:ext cx="5507831" cy="3257550"/>
            <a:chOff x="1852612" y="2522580"/>
            <a:chExt cx="7343775" cy="43434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0EE5702-0123-45AE-B7AB-C8ECBF2B4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2612" y="2522580"/>
              <a:ext cx="7343775" cy="4343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CE83DE-D0AF-4AB9-B104-EE98CE5ED016}"/>
                </a:ext>
              </a:extLst>
            </p:cNvPr>
            <p:cNvSpPr txBox="1"/>
            <p:nvPr/>
          </p:nvSpPr>
          <p:spPr>
            <a:xfrm>
              <a:off x="2022385" y="4138299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59BCA1-9A15-42AC-8352-78DA0F0527D9}"/>
                </a:ext>
              </a:extLst>
            </p:cNvPr>
            <p:cNvSpPr txBox="1"/>
            <p:nvPr/>
          </p:nvSpPr>
          <p:spPr>
            <a:xfrm>
              <a:off x="3328035" y="3733531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2691B8-9068-4912-AC10-61884DFC894A}"/>
                </a:ext>
              </a:extLst>
            </p:cNvPr>
            <p:cNvSpPr txBox="1"/>
            <p:nvPr/>
          </p:nvSpPr>
          <p:spPr>
            <a:xfrm>
              <a:off x="5772379" y="4996188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F125BA-919A-45E8-8421-695D08D41F87}"/>
                </a:ext>
              </a:extLst>
            </p:cNvPr>
            <p:cNvSpPr txBox="1"/>
            <p:nvPr/>
          </p:nvSpPr>
          <p:spPr>
            <a:xfrm>
              <a:off x="7630658" y="3733531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07B802-328C-4A1A-9E06-97C05196B431}"/>
                </a:ext>
              </a:extLst>
            </p:cNvPr>
            <p:cNvSpPr txBox="1"/>
            <p:nvPr/>
          </p:nvSpPr>
          <p:spPr>
            <a:xfrm>
              <a:off x="5273040" y="3095744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mTLS</a:t>
              </a: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9BE831-29C9-44AF-9991-2648669DA45E}"/>
                </a:ext>
              </a:extLst>
            </p:cNvPr>
            <p:cNvSpPr txBox="1"/>
            <p:nvPr/>
          </p:nvSpPr>
          <p:spPr>
            <a:xfrm>
              <a:off x="5772379" y="4138299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mTLS</a:t>
              </a: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97CF8-0141-4630-9267-FD9B74E929CA}"/>
              </a:ext>
            </a:extLst>
          </p:cNvPr>
          <p:cNvSpPr/>
          <p:nvPr/>
        </p:nvSpPr>
        <p:spPr>
          <a:xfrm>
            <a:off x="4179587" y="2677778"/>
            <a:ext cx="564170" cy="425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269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39C6-D57E-4D98-AD56-D8E909DE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F870C-BD24-4892-A9ED-1305D587B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Istio identity</a:t>
            </a:r>
          </a:p>
          <a:p>
            <a:r>
              <a:rPr lang="en-US" dirty="0" err="1"/>
              <a:t>mTLS</a:t>
            </a:r>
            <a:r>
              <a:rPr lang="en-US" dirty="0"/>
              <a:t> in </a:t>
            </a:r>
            <a:r>
              <a:rPr lang="en-US" dirty="0" err="1"/>
              <a:t>Isito</a:t>
            </a:r>
            <a:endParaRPr lang="en-US" dirty="0"/>
          </a:p>
          <a:p>
            <a:r>
              <a:rPr lang="en-US" dirty="0"/>
              <a:t>Secure ingress traffic</a:t>
            </a:r>
          </a:p>
          <a:p>
            <a:r>
              <a:rPr lang="en-US" dirty="0"/>
              <a:t>Authorize ingress traffic</a:t>
            </a:r>
          </a:p>
          <a:p>
            <a:r>
              <a:rPr lang="en-US" dirty="0"/>
              <a:t>Authorize in mesh traffic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8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B343-4FE0-4B13-972F-7BED22C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/>
              <a:t>mTLS</a:t>
            </a:r>
            <a:r>
              <a:rPr lang="en-US" sz="3200" dirty="0"/>
              <a:t> in Istio - </a:t>
            </a:r>
            <a:r>
              <a:rPr lang="en-US" sz="3200" dirty="0" err="1"/>
              <a:t>DestinationRule</a:t>
            </a:r>
            <a:br>
              <a:rPr lang="en-US" sz="3200" b="1" dirty="0">
                <a:solidFill>
                  <a:srgbClr val="222A35"/>
                </a:solidFill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F5F71-9815-4EEA-B30F-D3B6D8C5F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0" y="1105593"/>
            <a:ext cx="7961700" cy="37063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Defines what type of traffic the client sidecar will send</a:t>
            </a:r>
          </a:p>
          <a:p>
            <a:pPr marL="114300" indent="0">
              <a:buNone/>
            </a:pPr>
            <a:endParaRPr lang="en-US" sz="1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EE25B5-96AC-496A-92FD-FC64130E0A18}"/>
              </a:ext>
            </a:extLst>
          </p:cNvPr>
          <p:cNvSpPr/>
          <p:nvPr/>
        </p:nvSpPr>
        <p:spPr>
          <a:xfrm>
            <a:off x="2286000" y="23101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EDBBDCB-852E-4F75-A40F-2A45CB3FA7ED}"/>
              </a:ext>
            </a:extLst>
          </p:cNvPr>
          <p:cNvSpPr txBox="1">
            <a:spLocks/>
          </p:cNvSpPr>
          <p:nvPr/>
        </p:nvSpPr>
        <p:spPr>
          <a:xfrm>
            <a:off x="4242609" y="2182266"/>
            <a:ext cx="3380163" cy="215444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1200" b="1" i="1" dirty="0"/>
              <a:t>DISABLE</a:t>
            </a:r>
            <a:r>
              <a:rPr lang="en-US" sz="1200" i="1" dirty="0"/>
              <a:t>: send plain text, common for services outside of the mesh</a:t>
            </a:r>
          </a:p>
          <a:p>
            <a:r>
              <a:rPr lang="en-US" sz="1200" b="1" i="1" dirty="0"/>
              <a:t>ISTIO_MUTUAL</a:t>
            </a:r>
            <a:r>
              <a:rPr lang="en-US" sz="1200" i="1" dirty="0"/>
              <a:t>: originate TLS with </a:t>
            </a:r>
            <a:r>
              <a:rPr lang="en-US" sz="1200" i="1" dirty="0" err="1"/>
              <a:t>istio</a:t>
            </a:r>
            <a:r>
              <a:rPr lang="en-US" sz="1200" i="1" dirty="0"/>
              <a:t> cert </a:t>
            </a:r>
          </a:p>
          <a:p>
            <a:r>
              <a:rPr lang="en-US" sz="1200" b="1" i="1" dirty="0"/>
              <a:t>SIMPLE/MUTUAL</a:t>
            </a:r>
            <a:r>
              <a:rPr lang="en-US" sz="1200" i="1" dirty="0"/>
              <a:t>: originate TLS with the cert you specified, common if you want to TLS with service outside mesh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4EFEA9-BEEA-4888-B7A6-DAC67EA87A43}"/>
              </a:ext>
            </a:extLst>
          </p:cNvPr>
          <p:cNvSpPr txBox="1">
            <a:spLocks/>
          </p:cNvSpPr>
          <p:nvPr/>
        </p:nvSpPr>
        <p:spPr>
          <a:xfrm>
            <a:off x="590550" y="1687484"/>
            <a:ext cx="3380163" cy="22432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1200" i="1" dirty="0"/>
              <a:t>apiVersion: networking.istio.io/v1alpha3</a:t>
            </a:r>
          </a:p>
          <a:p>
            <a:pPr marL="114300" indent="0">
              <a:buNone/>
            </a:pPr>
            <a:r>
              <a:rPr lang="en-US" sz="1200" i="1" dirty="0"/>
              <a:t>kind: DestinationRule</a:t>
            </a:r>
          </a:p>
          <a:p>
            <a:pPr marL="114300" indent="0">
              <a:buNone/>
            </a:pPr>
            <a:r>
              <a:rPr lang="en-US" sz="1200" i="1" dirty="0"/>
              <a:t>metadata:</a:t>
            </a:r>
          </a:p>
          <a:p>
            <a:pPr marL="114300" indent="0">
              <a:buNone/>
            </a:pPr>
            <a:r>
              <a:rPr lang="en-US" sz="1200" i="1" dirty="0"/>
              <a:t>  name: reviews</a:t>
            </a:r>
          </a:p>
          <a:p>
            <a:pPr marL="114300" indent="0">
              <a:buNone/>
            </a:pPr>
            <a:r>
              <a:rPr lang="en-US" sz="1200" i="1" dirty="0"/>
              <a:t>spec:</a:t>
            </a:r>
          </a:p>
          <a:p>
            <a:pPr marL="114300" indent="0">
              <a:buNone/>
            </a:pPr>
            <a:r>
              <a:rPr lang="en-US" sz="1200" i="1" dirty="0"/>
              <a:t>  host: reviews</a:t>
            </a:r>
          </a:p>
          <a:p>
            <a:pPr marL="114300" indent="0">
              <a:buNone/>
            </a:pPr>
            <a:r>
              <a:rPr lang="en-US" sz="1200" i="1" dirty="0"/>
              <a:t>  </a:t>
            </a:r>
            <a:r>
              <a:rPr lang="en-US" sz="1200" i="1" dirty="0" err="1"/>
              <a:t>trafficPolicy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i="1" dirty="0" err="1"/>
              <a:t>tls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    </a:t>
            </a:r>
            <a:r>
              <a:rPr lang="en-US" sz="1200" b="1" i="1" dirty="0"/>
              <a:t>mode</a:t>
            </a:r>
            <a:r>
              <a:rPr lang="en-US" sz="1200" i="1" dirty="0"/>
              <a:t>: ISTIO_MUTUAL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93C1A2-C1F6-4F6C-9D29-6C1B761F528A}"/>
              </a:ext>
            </a:extLst>
          </p:cNvPr>
          <p:cNvCxnSpPr>
            <a:cxnSpLocks/>
          </p:cNvCxnSpPr>
          <p:nvPr/>
        </p:nvCxnSpPr>
        <p:spPr>
          <a:xfrm flipV="1">
            <a:off x="1521228" y="2917458"/>
            <a:ext cx="2721381" cy="686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89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arenR"/>
            </a:pPr>
            <a:r>
              <a:rPr lang="en-US" sz="1350"/>
              <a:t>Generate client and server certificates and keys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/>
              <a:t>Create a secret for the ingress gateway: </a:t>
            </a:r>
            <a:r>
              <a:rPr lang="en-US" sz="1350" err="1"/>
              <a:t>productpage</a:t>
            </a:r>
            <a:r>
              <a:rPr lang="en-US" sz="1350"/>
              <a:t>-credential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/>
              <a:t>Define a gateway which specifying above secret and define corresponding virtual service which configuring traffic routes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40117"/>
            <a:ext cx="2877475" cy="12344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Secure ingress gateway via TLS terminating</a:t>
            </a:r>
            <a:endParaRPr lang="en-US" sz="2400" dirty="0"/>
          </a:p>
        </p:txBody>
      </p:sp>
      <p:pic>
        <p:nvPicPr>
          <p:cNvPr id="3" name="video21">
            <a:hlinkClick r:id="" action="ppaction://media"/>
            <a:extLst>
              <a:ext uri="{FF2B5EF4-FFF2-40B4-BE49-F238E27FC236}">
                <a16:creationId xmlns:a16="http://schemas.microsoft.com/office/drawing/2014/main" id="{6125D847-FAC0-4B58-9152-1E9EA8EF69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571" y="1907988"/>
            <a:ext cx="6785357" cy="318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9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350"/>
              <a:t>Using ingress host and secure ingress port to send request:</a:t>
            </a:r>
          </a:p>
          <a:p>
            <a:pPr marL="0" indent="0">
              <a:buNone/>
            </a:pPr>
            <a:r>
              <a:rPr lang="en-US" sz="1350"/>
              <a:t>From curl command: need attaching certificate file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40117"/>
            <a:ext cx="2877475" cy="12344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Access </a:t>
            </a:r>
            <a:r>
              <a:rPr lang="en-US" altLang="zh-CN" sz="2400" dirty="0" err="1"/>
              <a:t>productpage</a:t>
            </a:r>
            <a:endParaRPr lang="en-US" sz="2400" dirty="0"/>
          </a:p>
        </p:txBody>
      </p:sp>
      <p:pic>
        <p:nvPicPr>
          <p:cNvPr id="2" name="video22">
            <a:hlinkClick r:id="" action="ppaction://media"/>
            <a:extLst>
              <a:ext uri="{FF2B5EF4-FFF2-40B4-BE49-F238E27FC236}">
                <a16:creationId xmlns:a16="http://schemas.microsoft.com/office/drawing/2014/main" id="{25FB895A-C0F3-4E61-9718-CC24BEF6F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882" y="1909410"/>
            <a:ext cx="6808148" cy="31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8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arenR"/>
            </a:pPr>
            <a:r>
              <a:rPr lang="en-US" sz="1350"/>
              <a:t>Generate client and server certificates and keys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/>
              <a:t>Create a secret for the ingress gateway: </a:t>
            </a:r>
            <a:r>
              <a:rPr lang="en-US" sz="1350" err="1"/>
              <a:t>productpage</a:t>
            </a:r>
            <a:r>
              <a:rPr lang="en-US" sz="1350"/>
              <a:t>-credential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/>
              <a:t>Define a gateway which specifying above secret and define corresponding virtual service which configuring traffic routes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40117"/>
            <a:ext cx="2877475" cy="12344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Secure ingress gateway via TLS terminating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6F25E-23DB-4419-8F6C-775DF1C4E895}"/>
              </a:ext>
            </a:extLst>
          </p:cNvPr>
          <p:cNvGrpSpPr/>
          <p:nvPr/>
        </p:nvGrpSpPr>
        <p:grpSpPr>
          <a:xfrm>
            <a:off x="1489644" y="1909409"/>
            <a:ext cx="5507831" cy="3257550"/>
            <a:chOff x="1852612" y="2522580"/>
            <a:chExt cx="7343775" cy="43434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73DA53-F905-4DC1-9B81-D17739DA758C}"/>
                </a:ext>
              </a:extLst>
            </p:cNvPr>
            <p:cNvGrpSpPr/>
            <p:nvPr/>
          </p:nvGrpSpPr>
          <p:grpSpPr>
            <a:xfrm>
              <a:off x="1852612" y="2522580"/>
              <a:ext cx="7343775" cy="4343400"/>
              <a:chOff x="1852612" y="2522580"/>
              <a:chExt cx="7343775" cy="4343400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DC1FE97D-B081-4A21-8813-9AC229633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52612" y="2522580"/>
                <a:ext cx="7343775" cy="4343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EF5243-068C-4619-9C6D-6A9BD72A7BDF}"/>
                  </a:ext>
                </a:extLst>
              </p:cNvPr>
              <p:cNvSpPr txBox="1"/>
              <p:nvPr/>
            </p:nvSpPr>
            <p:spPr>
              <a:xfrm>
                <a:off x="1909761" y="4177984"/>
                <a:ext cx="75438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https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852F9A-38CC-4BAC-9FC0-52F64B19F8E2}"/>
                  </a:ext>
                </a:extLst>
              </p:cNvPr>
              <p:cNvSpPr txBox="1"/>
              <p:nvPr/>
            </p:nvSpPr>
            <p:spPr>
              <a:xfrm>
                <a:off x="3328035" y="3733531"/>
                <a:ext cx="75438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http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CA1CD0-C587-4F8D-9DF2-292B282B703D}"/>
                  </a:ext>
                </a:extLst>
              </p:cNvPr>
              <p:cNvSpPr txBox="1"/>
              <p:nvPr/>
            </p:nvSpPr>
            <p:spPr>
              <a:xfrm>
                <a:off x="5772379" y="4996188"/>
                <a:ext cx="75438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http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519385-6860-423D-99DC-16EA3AB48B21}"/>
                  </a:ext>
                </a:extLst>
              </p:cNvPr>
              <p:cNvSpPr txBox="1"/>
              <p:nvPr/>
            </p:nvSpPr>
            <p:spPr>
              <a:xfrm>
                <a:off x="7630658" y="3733531"/>
                <a:ext cx="75438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http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7C61A3-53E6-4F96-9D5A-E268D45D2CE3}"/>
                  </a:ext>
                </a:extLst>
              </p:cNvPr>
              <p:cNvSpPr txBox="1"/>
              <p:nvPr/>
            </p:nvSpPr>
            <p:spPr>
              <a:xfrm>
                <a:off x="5273040" y="3095744"/>
                <a:ext cx="75438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err="1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mTLS</a:t>
                </a: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2A24C8-AAF3-4C17-870B-72F8D51CA81B}"/>
                  </a:ext>
                </a:extLst>
              </p:cNvPr>
              <p:cNvSpPr txBox="1"/>
              <p:nvPr/>
            </p:nvSpPr>
            <p:spPr>
              <a:xfrm>
                <a:off x="5772379" y="4138299"/>
                <a:ext cx="75438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err="1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mTLS</a:t>
                </a: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9869B6-6D0B-4B44-8E11-9E74769DDF39}"/>
                </a:ext>
              </a:extLst>
            </p:cNvPr>
            <p:cNvSpPr/>
            <p:nvPr/>
          </p:nvSpPr>
          <p:spPr>
            <a:xfrm>
              <a:off x="1852612" y="4240530"/>
              <a:ext cx="754380" cy="267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217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2DA9-8CB2-44A0-8D90-41AEFBFE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ingress traffic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41ACE-DB62-466E-80FD-9E50C328E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0" y="1075765"/>
            <a:ext cx="7961700" cy="3736135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3C81EA-CB0F-4698-AC97-E8725627E18F}"/>
              </a:ext>
            </a:extLst>
          </p:cNvPr>
          <p:cNvSpPr/>
          <p:nvPr/>
        </p:nvSpPr>
        <p:spPr>
          <a:xfrm>
            <a:off x="2452254" y="24680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B81057C-E678-4AA9-A537-0D0D3B85E4B3}"/>
              </a:ext>
            </a:extLst>
          </p:cNvPr>
          <p:cNvSpPr txBox="1">
            <a:spLocks/>
          </p:cNvSpPr>
          <p:nvPr/>
        </p:nvSpPr>
        <p:spPr>
          <a:xfrm>
            <a:off x="4408863" y="1767329"/>
            <a:ext cx="3380163" cy="285454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1200" b="1" i="1" dirty="0"/>
              <a:t>SIMPLE/ MUTUAL</a:t>
            </a:r>
            <a:r>
              <a:rPr lang="en-US" sz="1200" i="1" dirty="0"/>
              <a:t>: terminate TLS in gateway, need to specify cert</a:t>
            </a:r>
          </a:p>
          <a:p>
            <a:r>
              <a:rPr lang="en-US" sz="1200" b="1" i="1" dirty="0"/>
              <a:t>ISTIO_MUTUAL: </a:t>
            </a:r>
            <a:r>
              <a:rPr lang="en-US" sz="1200" i="1" dirty="0"/>
              <a:t>terminate TLS in gateway using </a:t>
            </a:r>
            <a:r>
              <a:rPr lang="en-US" sz="1200" i="1" dirty="0" err="1"/>
              <a:t>istio</a:t>
            </a:r>
            <a:r>
              <a:rPr lang="en-US" sz="1200" i="1" dirty="0"/>
              <a:t> cert</a:t>
            </a:r>
          </a:p>
          <a:p>
            <a:r>
              <a:rPr lang="en-US" sz="1200" b="1" i="1" dirty="0"/>
              <a:t>PASSTHROUGH</a:t>
            </a:r>
            <a:r>
              <a:rPr lang="en-US" sz="1200" i="1" dirty="0"/>
              <a:t>: pass through the TLS traffic using SNI and virtual Service</a:t>
            </a:r>
          </a:p>
          <a:p>
            <a:r>
              <a:rPr lang="en-US" sz="1200" b="1" i="1" dirty="0"/>
              <a:t>AUTO_PASSTHROUGH</a:t>
            </a:r>
            <a:r>
              <a:rPr lang="en-US" sz="1200" i="1" dirty="0"/>
              <a:t>: pass through the TLS traffic purely using SNI without VS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ACC1F1-F8FF-4901-9F8B-803F23E4240B}"/>
              </a:ext>
            </a:extLst>
          </p:cNvPr>
          <p:cNvSpPr txBox="1">
            <a:spLocks/>
          </p:cNvSpPr>
          <p:nvPr/>
        </p:nvSpPr>
        <p:spPr>
          <a:xfrm>
            <a:off x="756804" y="1429789"/>
            <a:ext cx="3380163" cy="319208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1200" i="1" dirty="0"/>
              <a:t>apiVersion: networking.istio.io/v1alpha3</a:t>
            </a:r>
          </a:p>
          <a:p>
            <a:pPr marL="114300" indent="0">
              <a:buNone/>
            </a:pPr>
            <a:r>
              <a:rPr lang="en-US" sz="1200" i="1" dirty="0"/>
              <a:t>kind: Gateway</a:t>
            </a:r>
          </a:p>
          <a:p>
            <a:pPr marL="114300" indent="0">
              <a:buNone/>
            </a:pPr>
            <a:r>
              <a:rPr lang="en-US" sz="1200" i="1" dirty="0"/>
              <a:t>metadata:</a:t>
            </a:r>
          </a:p>
          <a:p>
            <a:pPr marL="114300" indent="0">
              <a:buNone/>
            </a:pPr>
            <a:r>
              <a:rPr lang="en-US" sz="1200" i="1" dirty="0"/>
              <a:t>  name: </a:t>
            </a:r>
            <a:r>
              <a:rPr lang="en-US" sz="1200" i="1" dirty="0" err="1"/>
              <a:t>bookinfo</a:t>
            </a:r>
            <a:r>
              <a:rPr lang="en-US" sz="1200" i="1" dirty="0"/>
              <a:t>-gateway</a:t>
            </a:r>
          </a:p>
          <a:p>
            <a:pPr marL="114300" indent="0">
              <a:buNone/>
            </a:pPr>
            <a:r>
              <a:rPr lang="en-US" sz="1200" i="1" dirty="0"/>
              <a:t>spec:</a:t>
            </a:r>
          </a:p>
          <a:p>
            <a:pPr marL="114300" indent="0">
              <a:buNone/>
            </a:pPr>
            <a:r>
              <a:rPr lang="en-US" sz="1200" i="1" dirty="0"/>
              <a:t>  selector:</a:t>
            </a:r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i="1" dirty="0" err="1"/>
              <a:t>istio</a:t>
            </a:r>
            <a:r>
              <a:rPr lang="en-US" sz="1200" i="1" dirty="0"/>
              <a:t>: </a:t>
            </a:r>
            <a:r>
              <a:rPr lang="en-US" sz="1200" i="1" dirty="0" err="1"/>
              <a:t>ingressgateway</a:t>
            </a:r>
            <a:r>
              <a:rPr lang="en-US" sz="1200" i="1" dirty="0"/>
              <a:t> # use </a:t>
            </a:r>
            <a:r>
              <a:rPr lang="en-US" sz="1200" i="1" dirty="0" err="1"/>
              <a:t>istio</a:t>
            </a:r>
            <a:r>
              <a:rPr lang="en-US" sz="1200" i="1" dirty="0"/>
              <a:t> default controller</a:t>
            </a:r>
          </a:p>
          <a:p>
            <a:pPr marL="114300" indent="0">
              <a:buNone/>
            </a:pPr>
            <a:r>
              <a:rPr lang="en-US" sz="1200" i="1" dirty="0"/>
              <a:t>  servers:</a:t>
            </a:r>
          </a:p>
          <a:p>
            <a:pPr marL="114300" indent="0">
              <a:buNone/>
            </a:pPr>
            <a:r>
              <a:rPr lang="en-US" sz="1200" i="1" dirty="0"/>
              <a:t>  - port:</a:t>
            </a:r>
          </a:p>
          <a:p>
            <a:pPr marL="114300" indent="0">
              <a:buNone/>
            </a:pPr>
            <a:r>
              <a:rPr lang="en-US" sz="1200" i="1" dirty="0"/>
              <a:t>      number: 443</a:t>
            </a:r>
          </a:p>
          <a:p>
            <a:pPr marL="114300" indent="0">
              <a:buNone/>
            </a:pPr>
            <a:r>
              <a:rPr lang="en-US" sz="1200" i="1" dirty="0"/>
              <a:t>      name: https</a:t>
            </a:r>
          </a:p>
          <a:p>
            <a:pPr marL="114300" indent="0">
              <a:buNone/>
            </a:pPr>
            <a:r>
              <a:rPr lang="en-US" sz="1200" i="1" dirty="0"/>
              <a:t>      protocol: HTTPs</a:t>
            </a:r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i="1" dirty="0" err="1"/>
              <a:t>tls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    </a:t>
            </a:r>
            <a:r>
              <a:rPr lang="en-US" sz="1200" b="1" i="1" dirty="0"/>
              <a:t>mode</a:t>
            </a:r>
            <a:r>
              <a:rPr lang="en-US" sz="1200" i="1" dirty="0"/>
              <a:t>: SIMPLE</a:t>
            </a:r>
          </a:p>
          <a:p>
            <a:pPr marL="114300" indent="0">
              <a:buNone/>
            </a:pPr>
            <a:r>
              <a:rPr lang="en-US" sz="1200" i="1" dirty="0"/>
              <a:t>      </a:t>
            </a:r>
            <a:r>
              <a:rPr lang="en-US" sz="1200" i="1" dirty="0" err="1"/>
              <a:t>credentialName</a:t>
            </a:r>
            <a:r>
              <a:rPr lang="en-US" sz="1200" i="1" dirty="0"/>
              <a:t>: </a:t>
            </a:r>
            <a:r>
              <a:rPr lang="en-US" sz="1200" i="1" dirty="0" err="1"/>
              <a:t>productpage</a:t>
            </a:r>
            <a:r>
              <a:rPr lang="en-US" sz="1200" i="1" dirty="0"/>
              <a:t>-credential </a:t>
            </a:r>
          </a:p>
          <a:p>
            <a:pPr marL="114300" indent="0">
              <a:buNone/>
            </a:pPr>
            <a:r>
              <a:rPr lang="en-US" sz="1200" i="1" dirty="0"/>
              <a:t>    hosts:    - "*"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AF3CE0-0F2D-416E-822E-DBBFB8BCF889}"/>
              </a:ext>
            </a:extLst>
          </p:cNvPr>
          <p:cNvCxnSpPr>
            <a:cxnSpLocks/>
          </p:cNvCxnSpPr>
          <p:nvPr/>
        </p:nvCxnSpPr>
        <p:spPr>
          <a:xfrm flipV="1">
            <a:off x="1613647" y="3075402"/>
            <a:ext cx="2795216" cy="9923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03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arenR"/>
            </a:pPr>
            <a:r>
              <a:rPr lang="en-US" sz="1350"/>
              <a:t>A</a:t>
            </a:r>
            <a:r>
              <a:rPr lang="en-US" altLang="zh-CN" sz="1350"/>
              <a:t>pply </a:t>
            </a:r>
            <a:r>
              <a:rPr lang="en-US" altLang="zh-CN" sz="1350" err="1"/>
              <a:t>RequestAuthentication</a:t>
            </a:r>
            <a:r>
              <a:rPr lang="en-US" altLang="zh-CN" sz="1350"/>
              <a:t> to ingress gateway</a:t>
            </a:r>
            <a:endParaRPr lang="en-US" sz="135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40117"/>
            <a:ext cx="2877475" cy="12344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Authorize ingress traffic via JWT</a:t>
            </a:r>
            <a:endParaRPr lang="en-US" sz="2400" dirty="0"/>
          </a:p>
        </p:txBody>
      </p:sp>
      <p:pic>
        <p:nvPicPr>
          <p:cNvPr id="2" name="Media25">
            <a:hlinkClick r:id="" action="ppaction://media"/>
            <a:extLst>
              <a:ext uri="{FF2B5EF4-FFF2-40B4-BE49-F238E27FC236}">
                <a16:creationId xmlns:a16="http://schemas.microsoft.com/office/drawing/2014/main" id="{4FF7B176-4BC9-4E02-A79B-C2B480A17B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0972" y="1909410"/>
            <a:ext cx="6748874" cy="31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arenR"/>
            </a:pPr>
            <a:r>
              <a:rPr lang="en-US" sz="1350"/>
              <a:t>A</a:t>
            </a:r>
            <a:r>
              <a:rPr lang="en-US" altLang="zh-CN" sz="1350"/>
              <a:t>pply </a:t>
            </a:r>
            <a:r>
              <a:rPr lang="en-US" altLang="zh-CN" sz="1350" err="1"/>
              <a:t>RequestAuthentication</a:t>
            </a:r>
            <a:r>
              <a:rPr lang="en-US" altLang="zh-CN" sz="1350"/>
              <a:t> to ingress gateway</a:t>
            </a:r>
            <a:endParaRPr lang="en-US" sz="135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40117"/>
            <a:ext cx="2877475" cy="12344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Authorize ingress traffic via JWT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B28C3C-0038-42C5-8DD8-6E481297CC3D}"/>
              </a:ext>
            </a:extLst>
          </p:cNvPr>
          <p:cNvGrpSpPr/>
          <p:nvPr/>
        </p:nvGrpSpPr>
        <p:grpSpPr>
          <a:xfrm>
            <a:off x="1389460" y="1891935"/>
            <a:ext cx="5507831" cy="3257550"/>
            <a:chOff x="1852612" y="2522580"/>
            <a:chExt cx="7343775" cy="43434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84E599B-808F-4FA8-8E91-BB2F3524F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2612" y="2522580"/>
              <a:ext cx="7343775" cy="4343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AB45EE-12EF-4D6C-8ECE-8C6376B94476}"/>
                </a:ext>
              </a:extLst>
            </p:cNvPr>
            <p:cNvSpPr txBox="1"/>
            <p:nvPr/>
          </p:nvSpPr>
          <p:spPr>
            <a:xfrm>
              <a:off x="1866061" y="4195449"/>
              <a:ext cx="133635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https +</a:t>
              </a:r>
            </a:p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JWT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2937D-BF31-424E-9C35-028992BFA8F3}"/>
                </a:ext>
              </a:extLst>
            </p:cNvPr>
            <p:cNvSpPr txBox="1"/>
            <p:nvPr/>
          </p:nvSpPr>
          <p:spPr>
            <a:xfrm>
              <a:off x="3328035" y="3733531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70B4F9-B021-4ACA-A406-0D8170FB0C18}"/>
                </a:ext>
              </a:extLst>
            </p:cNvPr>
            <p:cNvSpPr txBox="1"/>
            <p:nvPr/>
          </p:nvSpPr>
          <p:spPr>
            <a:xfrm>
              <a:off x="5772379" y="4996188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839B51-672D-4657-BB2E-FC8B8C779AA4}"/>
                </a:ext>
              </a:extLst>
            </p:cNvPr>
            <p:cNvSpPr txBox="1"/>
            <p:nvPr/>
          </p:nvSpPr>
          <p:spPr>
            <a:xfrm>
              <a:off x="7630658" y="3733531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BC58D6-4518-4A90-B13C-711075439805}"/>
                </a:ext>
              </a:extLst>
            </p:cNvPr>
            <p:cNvSpPr txBox="1"/>
            <p:nvPr/>
          </p:nvSpPr>
          <p:spPr>
            <a:xfrm>
              <a:off x="5273040" y="3095744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mTLS</a:t>
              </a: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D6D7D5-B04C-495B-A877-C83B318D31C7}"/>
                </a:ext>
              </a:extLst>
            </p:cNvPr>
            <p:cNvSpPr txBox="1"/>
            <p:nvPr/>
          </p:nvSpPr>
          <p:spPr>
            <a:xfrm>
              <a:off x="5772379" y="4138299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mTLS</a:t>
              </a: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028F5C6-E344-44EB-8785-B9659900F77C}"/>
              </a:ext>
            </a:extLst>
          </p:cNvPr>
          <p:cNvSpPr/>
          <p:nvPr/>
        </p:nvSpPr>
        <p:spPr>
          <a:xfrm>
            <a:off x="1389459" y="3180398"/>
            <a:ext cx="616506" cy="408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14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350"/>
              <a:t>S</a:t>
            </a:r>
            <a:r>
              <a:rPr lang="en-US" altLang="zh-CN" sz="1350"/>
              <a:t>end request via curl command</a:t>
            </a:r>
            <a:r>
              <a:rPr lang="zh-CN" altLang="en-US" sz="1350"/>
              <a:t>：</a:t>
            </a:r>
            <a:endParaRPr lang="en-US" altLang="zh-CN" sz="1350"/>
          </a:p>
          <a:p>
            <a:pPr marL="257175" indent="-257175">
              <a:buFont typeface="+mj-lt"/>
              <a:buAutoNum type="arabicParenR"/>
            </a:pPr>
            <a:r>
              <a:rPr lang="en-US" altLang="zh-CN" sz="1350"/>
              <a:t>Invalid token can not pass the gateway, only valid token does</a:t>
            </a:r>
          </a:p>
          <a:p>
            <a:pPr marL="257175" indent="-257175">
              <a:buFont typeface="+mj-lt"/>
              <a:buAutoNum type="arabicParenR"/>
            </a:pPr>
            <a:r>
              <a:rPr lang="en-US" altLang="zh-CN" sz="1350"/>
              <a:t>Delete JWT authentication request,</a:t>
            </a:r>
            <a:r>
              <a:rPr lang="zh-CN" altLang="en-US" sz="1350"/>
              <a:t> </a:t>
            </a:r>
            <a:r>
              <a:rPr lang="en-US" altLang="zh-CN" sz="1350"/>
              <a:t>invalid</a:t>
            </a:r>
            <a:r>
              <a:rPr lang="zh-CN" altLang="en-US" sz="1350"/>
              <a:t> </a:t>
            </a:r>
            <a:r>
              <a:rPr lang="en-US" altLang="zh-CN" sz="1350"/>
              <a:t>token</a:t>
            </a:r>
            <a:r>
              <a:rPr lang="zh-CN" altLang="en-US" sz="1350"/>
              <a:t> </a:t>
            </a:r>
            <a:r>
              <a:rPr lang="en-US" altLang="zh-CN" sz="1350"/>
              <a:t>can</a:t>
            </a:r>
            <a:r>
              <a:rPr lang="zh-CN" altLang="en-US" sz="1350"/>
              <a:t> </a:t>
            </a:r>
            <a:r>
              <a:rPr lang="en-US" altLang="zh-CN" sz="1350"/>
              <a:t>pass</a:t>
            </a:r>
            <a:r>
              <a:rPr lang="zh-CN" altLang="en-US" sz="1350"/>
              <a:t> </a:t>
            </a:r>
            <a:r>
              <a:rPr lang="en-US" altLang="zh-CN" sz="1350"/>
              <a:t>the</a:t>
            </a:r>
            <a:r>
              <a:rPr lang="zh-CN" altLang="en-US" sz="1350"/>
              <a:t> </a:t>
            </a:r>
            <a:r>
              <a:rPr lang="en-US" altLang="zh-CN" sz="1350"/>
              <a:t>gateway</a:t>
            </a:r>
            <a:endParaRPr lang="en-US" sz="135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40117"/>
            <a:ext cx="2877475" cy="1234440"/>
          </a:xfrm>
        </p:spPr>
        <p:txBody>
          <a:bodyPr>
            <a:normAutofit/>
          </a:bodyPr>
          <a:lstStyle/>
          <a:p>
            <a:r>
              <a:rPr lang="en-US" altLang="zh-CN" sz="2400"/>
              <a:t>Access </a:t>
            </a:r>
            <a:r>
              <a:rPr lang="en-US" altLang="zh-CN" sz="2400" err="1"/>
              <a:t>productpage</a:t>
            </a:r>
            <a:endParaRPr lang="en-US" sz="2400"/>
          </a:p>
        </p:txBody>
      </p:sp>
      <p:pic>
        <p:nvPicPr>
          <p:cNvPr id="2" name="video27">
            <a:hlinkClick r:id="" action="ppaction://media"/>
            <a:extLst>
              <a:ext uri="{FF2B5EF4-FFF2-40B4-BE49-F238E27FC236}">
                <a16:creationId xmlns:a16="http://schemas.microsoft.com/office/drawing/2014/main" id="{4734F0D3-553A-4AFC-BDB8-B6BAC1934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884" y="1909410"/>
            <a:ext cx="6753881" cy="31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4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2DA9-8CB2-44A0-8D90-41AEFBFE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Authorize ingress traffic with JWT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41ACE-DB62-466E-80FD-9E50C328E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0" y="1075765"/>
            <a:ext cx="7961700" cy="3736135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3C81EA-CB0F-4698-AC97-E8725627E18F}"/>
              </a:ext>
            </a:extLst>
          </p:cNvPr>
          <p:cNvSpPr/>
          <p:nvPr/>
        </p:nvSpPr>
        <p:spPr>
          <a:xfrm>
            <a:off x="2452254" y="24680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ACC1F1-F8FF-4901-9F8B-803F23E4240B}"/>
              </a:ext>
            </a:extLst>
          </p:cNvPr>
          <p:cNvSpPr txBox="1">
            <a:spLocks/>
          </p:cNvSpPr>
          <p:nvPr/>
        </p:nvSpPr>
        <p:spPr>
          <a:xfrm>
            <a:off x="590551" y="1075766"/>
            <a:ext cx="3604931" cy="299197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1200" i="1" dirty="0"/>
              <a:t>apiVersion: "security.istio.io/v1beta1“</a:t>
            </a:r>
          </a:p>
          <a:p>
            <a:pPr marL="114300" indent="0">
              <a:buNone/>
            </a:pPr>
            <a:r>
              <a:rPr lang="en-US" sz="1200" i="1" dirty="0"/>
              <a:t>kind: "</a:t>
            </a:r>
            <a:r>
              <a:rPr lang="en-US" sz="1200" b="1" i="1" dirty="0" err="1"/>
              <a:t>RequestAuthentication</a:t>
            </a:r>
            <a:r>
              <a:rPr lang="en-US" sz="1200" i="1" dirty="0"/>
              <a:t>“</a:t>
            </a:r>
          </a:p>
          <a:p>
            <a:pPr marL="114300" indent="0">
              <a:buNone/>
            </a:pPr>
            <a:r>
              <a:rPr lang="en-US" sz="1200" i="1" dirty="0"/>
              <a:t>metadata:</a:t>
            </a:r>
          </a:p>
          <a:p>
            <a:pPr marL="114300" indent="0">
              <a:buNone/>
            </a:pPr>
            <a:r>
              <a:rPr lang="en-US" sz="1200" i="1" dirty="0"/>
              <a:t>  name: "</a:t>
            </a:r>
            <a:r>
              <a:rPr lang="en-US" sz="1200" i="1" dirty="0" err="1"/>
              <a:t>jwt</a:t>
            </a:r>
            <a:r>
              <a:rPr lang="en-US" sz="1200" i="1" dirty="0"/>
              <a:t>-example“</a:t>
            </a:r>
          </a:p>
          <a:p>
            <a:pPr marL="114300" indent="0">
              <a:buNone/>
            </a:pPr>
            <a:r>
              <a:rPr lang="en-US" sz="1200" i="1" dirty="0"/>
              <a:t>  namespace: </a:t>
            </a:r>
            <a:r>
              <a:rPr lang="en-US" sz="1200" i="1" dirty="0" err="1"/>
              <a:t>istio</a:t>
            </a:r>
            <a:r>
              <a:rPr lang="en-US" sz="1200" i="1" dirty="0"/>
              <a:t>-system</a:t>
            </a:r>
          </a:p>
          <a:p>
            <a:pPr marL="114300" indent="0">
              <a:buNone/>
            </a:pPr>
            <a:r>
              <a:rPr lang="en-US" sz="1200" i="1" dirty="0"/>
              <a:t>spec:</a:t>
            </a:r>
          </a:p>
          <a:p>
            <a:pPr marL="114300" indent="0">
              <a:buNone/>
            </a:pPr>
            <a:r>
              <a:rPr lang="en-US" sz="1200" i="1" dirty="0"/>
              <a:t>  selector:</a:t>
            </a:r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i="1" dirty="0" err="1"/>
              <a:t>matchLabels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    </a:t>
            </a:r>
            <a:r>
              <a:rPr lang="en-US" sz="1200" i="1" dirty="0" err="1"/>
              <a:t>istio</a:t>
            </a:r>
            <a:r>
              <a:rPr lang="en-US" sz="1200" i="1" dirty="0"/>
              <a:t>: </a:t>
            </a:r>
            <a:r>
              <a:rPr lang="en-US" sz="1200" i="1" dirty="0" err="1"/>
              <a:t>ingressgateway</a:t>
            </a:r>
            <a:endParaRPr lang="en-US" sz="1200" i="1" dirty="0"/>
          </a:p>
          <a:p>
            <a:pPr marL="114300" indent="0">
              <a:buNone/>
            </a:pPr>
            <a:r>
              <a:rPr lang="en-US" sz="1200" i="1" dirty="0"/>
              <a:t>  </a:t>
            </a:r>
            <a:r>
              <a:rPr lang="en-US" sz="1200" i="1" dirty="0" err="1"/>
              <a:t>jwtRules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- issuer: </a:t>
            </a:r>
            <a:r>
              <a:rPr lang="en-US" sz="1200" i="1" dirty="0">
                <a:hlinkClick r:id="rId2"/>
              </a:rPr>
              <a:t>testing@secure.istio.io</a:t>
            </a:r>
            <a:endParaRPr lang="en-US" sz="1200" i="1" dirty="0"/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i="1" dirty="0" err="1"/>
              <a:t>jwksUri</a:t>
            </a:r>
            <a:r>
              <a:rPr lang="en-US" sz="1200" i="1" dirty="0"/>
              <a:t>: "https://raw.githubusercontent.com/</a:t>
            </a:r>
            <a:r>
              <a:rPr lang="en-US" sz="1200" i="1" dirty="0" err="1"/>
              <a:t>istio</a:t>
            </a:r>
            <a:r>
              <a:rPr lang="en-US" sz="1200" i="1" dirty="0"/>
              <a:t>/</a:t>
            </a:r>
            <a:r>
              <a:rPr lang="en-US" sz="1200" i="1" dirty="0" err="1"/>
              <a:t>istio</a:t>
            </a:r>
            <a:r>
              <a:rPr lang="en-US" sz="1200" i="1" dirty="0"/>
              <a:t>/release-1.8/security/tools/</a:t>
            </a:r>
            <a:r>
              <a:rPr lang="en-US" sz="1200" i="1" dirty="0" err="1"/>
              <a:t>jwt</a:t>
            </a:r>
            <a:r>
              <a:rPr lang="en-US" sz="1200" i="1" dirty="0"/>
              <a:t>/samples/</a:t>
            </a:r>
            <a:r>
              <a:rPr lang="en-US" sz="1200" i="1" dirty="0" err="1"/>
              <a:t>jwks.json</a:t>
            </a:r>
            <a:r>
              <a:rPr lang="en-US" sz="1200" i="1" dirty="0"/>
              <a:t>"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4243FD-5368-4FA7-8821-CD8063C755DF}"/>
              </a:ext>
            </a:extLst>
          </p:cNvPr>
          <p:cNvSpPr txBox="1">
            <a:spLocks/>
          </p:cNvSpPr>
          <p:nvPr/>
        </p:nvSpPr>
        <p:spPr>
          <a:xfrm>
            <a:off x="5025224" y="1088537"/>
            <a:ext cx="3224876" cy="306686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1200" i="1" dirty="0"/>
              <a:t>apiVersion: security.istio.io/v1beta1</a:t>
            </a:r>
          </a:p>
          <a:p>
            <a:pPr marL="114300" indent="0">
              <a:buNone/>
            </a:pPr>
            <a:r>
              <a:rPr lang="en-US" sz="1200" i="1" dirty="0"/>
              <a:t>kind: </a:t>
            </a:r>
            <a:r>
              <a:rPr lang="en-US" sz="1200" b="1" i="1" dirty="0" err="1"/>
              <a:t>AuthorizationPolicy</a:t>
            </a:r>
            <a:endParaRPr lang="en-US" sz="1200" b="1" i="1" dirty="0"/>
          </a:p>
          <a:p>
            <a:pPr marL="114300" indent="0">
              <a:buNone/>
            </a:pPr>
            <a:r>
              <a:rPr lang="en-US" sz="1200" i="1" dirty="0"/>
              <a:t>metadata:</a:t>
            </a:r>
          </a:p>
          <a:p>
            <a:pPr marL="114300" indent="0">
              <a:buNone/>
            </a:pPr>
            <a:r>
              <a:rPr lang="en-US" sz="1200" i="1" dirty="0"/>
              <a:t>  name: require-</a:t>
            </a:r>
            <a:r>
              <a:rPr lang="en-US" sz="1200" i="1" dirty="0" err="1"/>
              <a:t>jwt</a:t>
            </a:r>
            <a:endParaRPr lang="en-US" sz="1200" i="1" dirty="0"/>
          </a:p>
          <a:p>
            <a:pPr marL="114300" indent="0">
              <a:buNone/>
            </a:pPr>
            <a:r>
              <a:rPr lang="en-US" sz="1200" i="1" dirty="0"/>
              <a:t>  namespace: </a:t>
            </a:r>
            <a:r>
              <a:rPr lang="en-US" sz="1200" i="1" dirty="0" err="1"/>
              <a:t>istio</a:t>
            </a:r>
            <a:r>
              <a:rPr lang="en-US" sz="1200" i="1" dirty="0"/>
              <a:t>-system</a:t>
            </a:r>
          </a:p>
          <a:p>
            <a:pPr marL="114300" indent="0">
              <a:buNone/>
            </a:pPr>
            <a:r>
              <a:rPr lang="en-US" sz="1200" i="1" dirty="0"/>
              <a:t>spec:</a:t>
            </a:r>
          </a:p>
          <a:p>
            <a:pPr marL="114300" indent="0">
              <a:buNone/>
            </a:pPr>
            <a:r>
              <a:rPr lang="en-US" sz="1200" i="1" dirty="0"/>
              <a:t>  action: ALLOW</a:t>
            </a:r>
          </a:p>
          <a:p>
            <a:pPr marL="114300" indent="0">
              <a:buNone/>
            </a:pPr>
            <a:r>
              <a:rPr lang="en-US" sz="1200" i="1" dirty="0"/>
              <a:t>  rules:</a:t>
            </a:r>
          </a:p>
          <a:p>
            <a:pPr marL="114300" indent="0">
              <a:buNone/>
            </a:pPr>
            <a:r>
              <a:rPr lang="en-US" sz="1200" i="1" dirty="0"/>
              <a:t>  - from:</a:t>
            </a:r>
          </a:p>
          <a:p>
            <a:pPr marL="114300" indent="0">
              <a:buNone/>
            </a:pPr>
            <a:r>
              <a:rPr lang="en-US" sz="1200" i="1" dirty="0"/>
              <a:t>    - source:</a:t>
            </a:r>
          </a:p>
          <a:p>
            <a:pPr marL="114300" indent="0">
              <a:buNone/>
            </a:pPr>
            <a:r>
              <a:rPr lang="en-US" sz="1200" i="1" dirty="0"/>
              <a:t>       </a:t>
            </a:r>
            <a:r>
              <a:rPr lang="en-US" sz="1200" i="1" dirty="0" err="1"/>
              <a:t>requestPrincipals</a:t>
            </a:r>
            <a:r>
              <a:rPr lang="en-US" sz="1200" i="1" dirty="0"/>
              <a:t>: ["testing@secure.istio.io/testing@secure.istio.io"]</a:t>
            </a:r>
          </a:p>
        </p:txBody>
      </p:sp>
    </p:spTree>
    <p:extLst>
      <p:ext uri="{BB962C8B-B14F-4D97-AF65-F5344CB8AC3E}">
        <p14:creationId xmlns:p14="http://schemas.microsoft.com/office/powerpoint/2010/main" val="298117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D598-7F55-41A6-AC15-4C92D45D7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Authorize ingress traffic with JWT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4FF39-14F9-4F91-B480-88ACF0C3B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</a:t>
            </a:r>
            <a:r>
              <a:rPr lang="en-US" b="1" i="1" dirty="0" err="1"/>
              <a:t>RequestAuthentication</a:t>
            </a:r>
            <a:endParaRPr lang="en-US" b="1" i="1" dirty="0"/>
          </a:p>
          <a:p>
            <a:r>
              <a:rPr lang="en-US" i="1" dirty="0"/>
              <a:t>Results:</a:t>
            </a:r>
          </a:p>
          <a:p>
            <a:pPr lvl="1"/>
            <a:r>
              <a:rPr lang="en-US" b="1" i="1" dirty="0"/>
              <a:t> </a:t>
            </a:r>
            <a:r>
              <a:rPr lang="en-US" dirty="0"/>
              <a:t>request with valid </a:t>
            </a:r>
            <a:r>
              <a:rPr lang="en-US" dirty="0" err="1"/>
              <a:t>jwt</a:t>
            </a:r>
            <a:r>
              <a:rPr lang="en-US" dirty="0"/>
              <a:t> token </a:t>
            </a:r>
          </a:p>
          <a:p>
            <a:pPr lvl="1"/>
            <a:r>
              <a:rPr lang="en-US" dirty="0"/>
              <a:t> request without </a:t>
            </a:r>
            <a:r>
              <a:rPr lang="en-US" dirty="0" err="1"/>
              <a:t>jwt</a:t>
            </a:r>
            <a:r>
              <a:rPr lang="en-US" dirty="0"/>
              <a:t> token</a:t>
            </a:r>
          </a:p>
          <a:p>
            <a:pPr lvl="1"/>
            <a:r>
              <a:rPr lang="en-US" dirty="0"/>
              <a:t> request with invalid </a:t>
            </a:r>
            <a:r>
              <a:rPr lang="en-US" dirty="0" err="1"/>
              <a:t>jwt</a:t>
            </a:r>
            <a:r>
              <a:rPr lang="en-US" dirty="0"/>
              <a:t> token</a:t>
            </a:r>
          </a:p>
          <a:p>
            <a:endParaRPr lang="en-US" b="1" i="1" dirty="0"/>
          </a:p>
          <a:p>
            <a:r>
              <a:rPr lang="en-US" dirty="0"/>
              <a:t>Apply </a:t>
            </a:r>
            <a:r>
              <a:rPr lang="en-US" b="1" i="1" dirty="0" err="1"/>
              <a:t>AuthorizationPolicy</a:t>
            </a:r>
            <a:endParaRPr lang="en-US" b="1" i="1" dirty="0"/>
          </a:p>
          <a:p>
            <a:r>
              <a:rPr lang="en-US" i="1" dirty="0"/>
              <a:t>Results:</a:t>
            </a:r>
          </a:p>
          <a:p>
            <a:pPr lvl="1"/>
            <a:r>
              <a:rPr lang="en-US" dirty="0"/>
              <a:t> request with valid </a:t>
            </a:r>
            <a:r>
              <a:rPr lang="en-US" dirty="0" err="1"/>
              <a:t>jwt</a:t>
            </a:r>
            <a:r>
              <a:rPr lang="en-US" dirty="0"/>
              <a:t> token </a:t>
            </a:r>
          </a:p>
          <a:p>
            <a:pPr lvl="1"/>
            <a:r>
              <a:rPr lang="en-US" dirty="0"/>
              <a:t> request without </a:t>
            </a:r>
            <a:r>
              <a:rPr lang="en-US" dirty="0" err="1"/>
              <a:t>jwt</a:t>
            </a:r>
            <a:r>
              <a:rPr lang="en-US" dirty="0"/>
              <a:t> token</a:t>
            </a:r>
          </a:p>
          <a:p>
            <a:pPr lvl="1"/>
            <a:r>
              <a:rPr lang="en-US" dirty="0"/>
              <a:t> request with invalid </a:t>
            </a:r>
            <a:r>
              <a:rPr lang="en-US" dirty="0" err="1"/>
              <a:t>jwt</a:t>
            </a:r>
            <a:r>
              <a:rPr lang="en-US" dirty="0"/>
              <a:t> token</a:t>
            </a:r>
          </a:p>
          <a:p>
            <a:endParaRPr lang="en-US" b="1" i="1" dirty="0"/>
          </a:p>
        </p:txBody>
      </p:sp>
      <p:pic>
        <p:nvPicPr>
          <p:cNvPr id="10" name="Graphic 9" descr="Smiling face with no fill">
            <a:extLst>
              <a:ext uri="{FF2B5EF4-FFF2-40B4-BE49-F238E27FC236}">
                <a16:creationId xmlns:a16="http://schemas.microsoft.com/office/drawing/2014/main" id="{9CE3E74C-83EA-4434-B789-8076D2EE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0755" y="2043953"/>
            <a:ext cx="245889" cy="245889"/>
          </a:xfrm>
          <a:prstGeom prst="rect">
            <a:avLst/>
          </a:prstGeom>
        </p:spPr>
      </p:pic>
      <p:pic>
        <p:nvPicPr>
          <p:cNvPr id="12" name="Graphic 11" descr="Crying face with no fill">
            <a:extLst>
              <a:ext uri="{FF2B5EF4-FFF2-40B4-BE49-F238E27FC236}">
                <a16:creationId xmlns:a16="http://schemas.microsoft.com/office/drawing/2014/main" id="{D641C133-0ED7-448B-85C7-FBE4FB63C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8558" y="2587615"/>
            <a:ext cx="245889" cy="245889"/>
          </a:xfrm>
          <a:prstGeom prst="rect">
            <a:avLst/>
          </a:prstGeom>
        </p:spPr>
      </p:pic>
      <p:pic>
        <p:nvPicPr>
          <p:cNvPr id="13" name="Graphic 12" descr="Smiling face with no fill">
            <a:extLst>
              <a:ext uri="{FF2B5EF4-FFF2-40B4-BE49-F238E27FC236}">
                <a16:creationId xmlns:a16="http://schemas.microsoft.com/office/drawing/2014/main" id="{95FD9446-0CD3-4D45-B38E-19216451D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0755" y="2309997"/>
            <a:ext cx="245889" cy="245889"/>
          </a:xfrm>
          <a:prstGeom prst="rect">
            <a:avLst/>
          </a:prstGeom>
        </p:spPr>
      </p:pic>
      <p:pic>
        <p:nvPicPr>
          <p:cNvPr id="14" name="Graphic 13" descr="Crying face with no fill">
            <a:extLst>
              <a:ext uri="{FF2B5EF4-FFF2-40B4-BE49-F238E27FC236}">
                <a16:creationId xmlns:a16="http://schemas.microsoft.com/office/drawing/2014/main" id="{AF896BFF-6914-4029-95B9-C32E78DF2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324" y="4223033"/>
            <a:ext cx="245889" cy="245889"/>
          </a:xfrm>
          <a:prstGeom prst="rect">
            <a:avLst/>
          </a:prstGeom>
        </p:spPr>
      </p:pic>
      <p:pic>
        <p:nvPicPr>
          <p:cNvPr id="15" name="Graphic 14" descr="Crying face with no fill">
            <a:extLst>
              <a:ext uri="{FF2B5EF4-FFF2-40B4-BE49-F238E27FC236}">
                <a16:creationId xmlns:a16="http://schemas.microsoft.com/office/drawing/2014/main" id="{3F30E9A8-FF91-4DE5-995D-29E3A0BAC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9878" y="3993594"/>
            <a:ext cx="245889" cy="245889"/>
          </a:xfrm>
          <a:prstGeom prst="rect">
            <a:avLst/>
          </a:prstGeom>
        </p:spPr>
      </p:pic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7EBDAD31-83EF-46FE-975A-289E4D354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0355" y="3784050"/>
            <a:ext cx="245889" cy="2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E4B1-1F40-4713-85C0-B17EB895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Istio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4F4B-5A32-4F3B-8E67-2F1F92350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3654" y="1343000"/>
            <a:ext cx="3250346" cy="3468900"/>
          </a:xfrm>
        </p:spPr>
        <p:txBody>
          <a:bodyPr/>
          <a:lstStyle/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dirty="0"/>
              <a:t>Connect, </a:t>
            </a:r>
            <a:r>
              <a:rPr lang="en-US" b="1" dirty="0"/>
              <a:t>secure</a:t>
            </a:r>
            <a:r>
              <a:rPr lang="en-US" dirty="0"/>
              <a:t>, control, and observe services</a:t>
            </a:r>
            <a:r>
              <a:rPr lang="en-US" b="1" dirty="0"/>
              <a:t>.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5BDBD-A6A3-4E97-9161-53B3832C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61" y="1156644"/>
            <a:ext cx="5548993" cy="38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5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3">
            <a:extLst>
              <a:ext uri="{FF2B5EF4-FFF2-40B4-BE49-F238E27FC236}">
                <a16:creationId xmlns:a16="http://schemas.microsoft.com/office/drawing/2014/main" id="{E36E2EB0-261A-4FAB-A266-0AA152176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" name="Rectangle 65">
            <a:extLst>
              <a:ext uri="{FF2B5EF4-FFF2-40B4-BE49-F238E27FC236}">
                <a16:creationId xmlns:a16="http://schemas.microsoft.com/office/drawing/2014/main" id="{BEFB2AA4-88AE-4C5B-92A3-8FA014B8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BBADCE1B-3F5D-4EFF-B1A7-15EAEA3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85781-4196-41F7-AB84-FFB84BE96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46C20198-BFC9-4B7A-8297-6DEEF1CBD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sz="1350" dirty="0"/>
              <a:t>R</a:t>
            </a:r>
            <a:r>
              <a:rPr lang="en-US" altLang="zh-CN" sz="1350" dirty="0"/>
              <a:t>edeploy </a:t>
            </a:r>
            <a:r>
              <a:rPr lang="en-US" altLang="zh-CN" sz="1350" dirty="0" err="1"/>
              <a:t>bookinfo</a:t>
            </a:r>
            <a:r>
              <a:rPr lang="en-US" altLang="zh-CN" sz="1350" dirty="0"/>
              <a:t> sample services with http protocol and</a:t>
            </a:r>
            <a:r>
              <a:rPr lang="zh-CN" altLang="en-US" sz="1350" dirty="0"/>
              <a:t> </a:t>
            </a:r>
            <a:r>
              <a:rPr lang="en-US" altLang="zh-CN" sz="1350" dirty="0"/>
              <a:t>with sidecar injected</a:t>
            </a:r>
          </a:p>
          <a:p>
            <a:pPr marL="257175" indent="-257175">
              <a:buFont typeface="+mj-lt"/>
              <a:buAutoNum type="arabicParenR"/>
            </a:pPr>
            <a:r>
              <a:rPr lang="en-US" altLang="zh-CN" sz="1350" dirty="0"/>
              <a:t>Apply deny-all authorization policy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Apply </a:t>
            </a:r>
            <a:r>
              <a:rPr lang="en-US" sz="1350" dirty="0" err="1"/>
              <a:t>prouctpage</a:t>
            </a:r>
            <a:r>
              <a:rPr lang="en-US" sz="1350" dirty="0"/>
              <a:t>-viewer policy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Apply details-viewer policy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Apply reviews-viewer policy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Apply ratings-viewer policy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2C9B65-9467-4F66-8DBA-456AD269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40117"/>
            <a:ext cx="2877475" cy="12344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6. Authorize in mesh traffic</a:t>
            </a:r>
            <a:endParaRPr lang="en-US" sz="24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818FA0-3439-4883-9577-6405FE292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4710" y="1909454"/>
            <a:ext cx="5362813" cy="3171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86CFA-34AB-4BA3-B229-15121FA2AD1C}"/>
              </a:ext>
            </a:extLst>
          </p:cNvPr>
          <p:cNvSpPr txBox="1"/>
          <p:nvPr/>
        </p:nvSpPr>
        <p:spPr>
          <a:xfrm>
            <a:off x="150921" y="2040255"/>
            <a:ext cx="48714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1)</a:t>
            </a:r>
            <a:r>
              <a:rPr lang="en-US" altLang="zh-CN" sz="2100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1800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t>Apply deny-all authorization policy</a:t>
            </a:r>
            <a:endParaRPr lang="en-US" altLang="zh-CN" sz="2100" kern="12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8F04170-C1FA-4A63-B801-52517B8A11CA}"/>
              </a:ext>
            </a:extLst>
          </p:cNvPr>
          <p:cNvSpPr/>
          <p:nvPr/>
        </p:nvSpPr>
        <p:spPr>
          <a:xfrm>
            <a:off x="4551998" y="3017520"/>
            <a:ext cx="222885" cy="22288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1159136-608C-4F89-8A41-418C40F1276C}"/>
              </a:ext>
            </a:extLst>
          </p:cNvPr>
          <p:cNvSpPr/>
          <p:nvPr/>
        </p:nvSpPr>
        <p:spPr>
          <a:xfrm>
            <a:off x="5977890" y="3524443"/>
            <a:ext cx="222885" cy="22288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3F5529BA-6124-4636-9584-FD0565997916}"/>
              </a:ext>
            </a:extLst>
          </p:cNvPr>
          <p:cNvSpPr/>
          <p:nvPr/>
        </p:nvSpPr>
        <p:spPr>
          <a:xfrm>
            <a:off x="6072188" y="3078550"/>
            <a:ext cx="222885" cy="22288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4B89729-35FC-47AB-9A25-7E0A67114C4D}"/>
              </a:ext>
            </a:extLst>
          </p:cNvPr>
          <p:cNvSpPr/>
          <p:nvPr/>
        </p:nvSpPr>
        <p:spPr>
          <a:xfrm>
            <a:off x="6120937" y="2767850"/>
            <a:ext cx="222885" cy="22288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9FA362B4-221B-492F-9B36-4AF1F8F222C3}"/>
              </a:ext>
            </a:extLst>
          </p:cNvPr>
          <p:cNvSpPr/>
          <p:nvPr/>
        </p:nvSpPr>
        <p:spPr>
          <a:xfrm>
            <a:off x="6183630" y="2460308"/>
            <a:ext cx="222885" cy="22288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99995C72-9F6E-4447-B376-BCD28DC4D275}"/>
              </a:ext>
            </a:extLst>
          </p:cNvPr>
          <p:cNvSpPr/>
          <p:nvPr/>
        </p:nvSpPr>
        <p:spPr>
          <a:xfrm>
            <a:off x="7703241" y="2942228"/>
            <a:ext cx="222885" cy="22288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9AE7DD2-3C49-4D81-95F3-BB4CC130A2BB}"/>
              </a:ext>
            </a:extLst>
          </p:cNvPr>
          <p:cNvSpPr/>
          <p:nvPr/>
        </p:nvSpPr>
        <p:spPr>
          <a:xfrm>
            <a:off x="7694669" y="3303296"/>
            <a:ext cx="222885" cy="22288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8432D-2000-4E1C-B08B-0372A931DA9B}"/>
              </a:ext>
            </a:extLst>
          </p:cNvPr>
          <p:cNvSpPr txBox="1"/>
          <p:nvPr/>
        </p:nvSpPr>
        <p:spPr>
          <a:xfrm>
            <a:off x="150921" y="2375543"/>
            <a:ext cx="39662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2) Apply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prouctpage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-viewer policy</a:t>
            </a:r>
          </a:p>
          <a:p>
            <a:pPr defTabSz="685800">
              <a:buClrTx/>
            </a:pPr>
            <a:endParaRPr lang="en-US" sz="21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184D24-F1AB-4D60-86FE-37D8A739EBA4}"/>
              </a:ext>
            </a:extLst>
          </p:cNvPr>
          <p:cNvSpPr txBox="1"/>
          <p:nvPr/>
        </p:nvSpPr>
        <p:spPr>
          <a:xfrm>
            <a:off x="152281" y="2710830"/>
            <a:ext cx="345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3) Apply details-viewer policy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EAA444-7F99-430C-89B6-361C972702E9}"/>
              </a:ext>
            </a:extLst>
          </p:cNvPr>
          <p:cNvSpPr txBox="1"/>
          <p:nvPr/>
        </p:nvSpPr>
        <p:spPr>
          <a:xfrm>
            <a:off x="143823" y="3053671"/>
            <a:ext cx="33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4) Apply reviews-viewer policy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22B0A9-F69F-4F36-9C5A-D5D69D5B4745}"/>
              </a:ext>
            </a:extLst>
          </p:cNvPr>
          <p:cNvSpPr txBox="1"/>
          <p:nvPr/>
        </p:nvSpPr>
        <p:spPr>
          <a:xfrm>
            <a:off x="153870" y="3388958"/>
            <a:ext cx="324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5) Apply ratings-viewer policy</a:t>
            </a:r>
          </a:p>
        </p:txBody>
      </p:sp>
    </p:spTree>
    <p:extLst>
      <p:ext uri="{BB962C8B-B14F-4D97-AF65-F5344CB8AC3E}">
        <p14:creationId xmlns:p14="http://schemas.microsoft.com/office/powerpoint/2010/main" val="340167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/>
      <p:bldP spid="20" grpId="1"/>
      <p:bldP spid="21" grpId="0"/>
      <p:bldP spid="21" grpId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3">
            <a:extLst>
              <a:ext uri="{FF2B5EF4-FFF2-40B4-BE49-F238E27FC236}">
                <a16:creationId xmlns:a16="http://schemas.microsoft.com/office/drawing/2014/main" id="{FA8BAB53-447B-4EFA-AE99-0ED995CB1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" name="Rectangle 65">
            <a:extLst>
              <a:ext uri="{FF2B5EF4-FFF2-40B4-BE49-F238E27FC236}">
                <a16:creationId xmlns:a16="http://schemas.microsoft.com/office/drawing/2014/main" id="{CF0C0A98-8D38-4F09-ACCB-F6AA7D23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9466D523-D88E-4D3F-A934-FD5265D23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13775-2AD0-404E-A5A8-9AE1B7F70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AB377D68-13FA-48EB-8E95-D29853FA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sz="1350" dirty="0"/>
              <a:t>R</a:t>
            </a:r>
            <a:r>
              <a:rPr lang="en-US" altLang="zh-CN" sz="1350" dirty="0"/>
              <a:t>edeploy </a:t>
            </a:r>
            <a:r>
              <a:rPr lang="en-US" altLang="zh-CN" sz="1350" dirty="0" err="1"/>
              <a:t>bookinfo</a:t>
            </a:r>
            <a:r>
              <a:rPr lang="en-US" altLang="zh-CN" sz="1350" dirty="0"/>
              <a:t> sample services with http protocol and</a:t>
            </a:r>
            <a:r>
              <a:rPr lang="zh-CN" altLang="en-US" sz="1350" dirty="0"/>
              <a:t> </a:t>
            </a:r>
            <a:r>
              <a:rPr lang="en-US" altLang="zh-CN" sz="1350" dirty="0"/>
              <a:t>with sidecar injected</a:t>
            </a:r>
          </a:p>
          <a:p>
            <a:pPr marL="257175" indent="-257175">
              <a:buFont typeface="+mj-lt"/>
              <a:buAutoNum type="arabicParenR"/>
            </a:pPr>
            <a:r>
              <a:rPr lang="en-US" altLang="zh-CN" sz="1350" dirty="0"/>
              <a:t>Apply deny-all authorization policy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Apply </a:t>
            </a:r>
            <a:r>
              <a:rPr lang="en-US" sz="1350" dirty="0" err="1"/>
              <a:t>prouctpage</a:t>
            </a:r>
            <a:r>
              <a:rPr lang="en-US" sz="1350" dirty="0"/>
              <a:t>-viewer policy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Apply details-viewer policy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Apply reviews-viewer policy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Apply ratings-viewer policy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78D39F-02F4-4C2E-99D9-3598859D0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40117"/>
            <a:ext cx="2877475" cy="12344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6. Authorize in mesh traffic</a:t>
            </a:r>
            <a:endParaRPr lang="en-US" sz="2400" dirty="0"/>
          </a:p>
        </p:txBody>
      </p:sp>
      <p:pic>
        <p:nvPicPr>
          <p:cNvPr id="2" name="video31">
            <a:hlinkClick r:id="" action="ppaction://media"/>
            <a:extLst>
              <a:ext uri="{FF2B5EF4-FFF2-40B4-BE49-F238E27FC236}">
                <a16:creationId xmlns:a16="http://schemas.microsoft.com/office/drawing/2014/main" id="{07C769F3-43C5-4DCC-945E-58AE4D6CD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3973" y="1934507"/>
            <a:ext cx="6017514" cy="31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85D-6F6F-4502-B6BD-D8E4F66D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Authorize in mesh traffic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6CE6B95-E75D-40E8-8FA4-1D66CA237604}"/>
              </a:ext>
            </a:extLst>
          </p:cNvPr>
          <p:cNvSpPr txBox="1">
            <a:spLocks/>
          </p:cNvSpPr>
          <p:nvPr/>
        </p:nvSpPr>
        <p:spPr>
          <a:xfrm>
            <a:off x="294637" y="997026"/>
            <a:ext cx="2448563" cy="110071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1200" i="1" dirty="0"/>
              <a:t>apiVersion: security.istio.io/v1beta1</a:t>
            </a:r>
          </a:p>
          <a:p>
            <a:pPr marL="114300" indent="0">
              <a:buNone/>
            </a:pPr>
            <a:r>
              <a:rPr lang="en-US" sz="1200" i="1" dirty="0"/>
              <a:t>kind: </a:t>
            </a:r>
            <a:r>
              <a:rPr lang="en-US" sz="1200" i="1" dirty="0" err="1"/>
              <a:t>AuthorizationPolicy</a:t>
            </a:r>
            <a:endParaRPr lang="en-US" sz="1200" i="1" dirty="0"/>
          </a:p>
          <a:p>
            <a:pPr marL="114300" indent="0">
              <a:buNone/>
            </a:pPr>
            <a:r>
              <a:rPr lang="en-US" sz="1200" i="1" dirty="0"/>
              <a:t>metadata:</a:t>
            </a:r>
          </a:p>
          <a:p>
            <a:pPr marL="114300" indent="0">
              <a:buNone/>
            </a:pPr>
            <a:r>
              <a:rPr lang="en-US" sz="1200" i="1" dirty="0"/>
              <a:t>  name: deny-all</a:t>
            </a:r>
          </a:p>
          <a:p>
            <a:pPr marL="114300" indent="0">
              <a:buNone/>
            </a:pPr>
            <a:r>
              <a:rPr lang="en-US" sz="1200" i="1" dirty="0"/>
              <a:t>  namespace: default</a:t>
            </a:r>
          </a:p>
          <a:p>
            <a:pPr marL="114300" indent="0">
              <a:buNone/>
            </a:pPr>
            <a:r>
              <a:rPr lang="en-US" sz="1200" i="1" dirty="0"/>
              <a:t>spec:</a:t>
            </a:r>
          </a:p>
          <a:p>
            <a:pPr marL="114300" indent="0">
              <a:buNone/>
            </a:pPr>
            <a:r>
              <a:rPr lang="en-US" sz="1200" i="1" dirty="0"/>
              <a:t>  {}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DABE48-D381-49D8-9E54-E2285893293E}"/>
              </a:ext>
            </a:extLst>
          </p:cNvPr>
          <p:cNvSpPr txBox="1">
            <a:spLocks/>
          </p:cNvSpPr>
          <p:nvPr/>
        </p:nvSpPr>
        <p:spPr>
          <a:xfrm>
            <a:off x="288592" y="2213108"/>
            <a:ext cx="2393979" cy="199378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1200" i="1" dirty="0"/>
              <a:t>apiVersion: "security.istio.io/v1beta1"</a:t>
            </a:r>
          </a:p>
          <a:p>
            <a:pPr marL="114300" indent="0">
              <a:buNone/>
            </a:pPr>
            <a:r>
              <a:rPr lang="en-US" sz="1200" i="1" dirty="0"/>
              <a:t>kind: "</a:t>
            </a:r>
            <a:r>
              <a:rPr lang="en-US" sz="1200" i="1" dirty="0" err="1"/>
              <a:t>AuthorizationPolicy</a:t>
            </a:r>
            <a:r>
              <a:rPr lang="en-US" sz="1200" i="1" dirty="0"/>
              <a:t>"</a:t>
            </a:r>
          </a:p>
          <a:p>
            <a:pPr marL="114300" indent="0">
              <a:buNone/>
            </a:pPr>
            <a:r>
              <a:rPr lang="en-US" sz="1200" i="1" dirty="0"/>
              <a:t>metadata:</a:t>
            </a:r>
          </a:p>
          <a:p>
            <a:pPr marL="114300" indent="0">
              <a:buNone/>
            </a:pPr>
            <a:r>
              <a:rPr lang="en-US" sz="1200" i="1" dirty="0"/>
              <a:t>  name: "</a:t>
            </a:r>
            <a:r>
              <a:rPr lang="en-US" sz="1200" i="1" dirty="0" err="1"/>
              <a:t>productpage</a:t>
            </a:r>
            <a:r>
              <a:rPr lang="en-US" sz="1200" i="1" dirty="0"/>
              <a:t>-viewer"</a:t>
            </a:r>
          </a:p>
          <a:p>
            <a:pPr marL="114300" indent="0">
              <a:buNone/>
            </a:pPr>
            <a:r>
              <a:rPr lang="en-US" sz="1200" i="1" dirty="0"/>
              <a:t>  namespace: default</a:t>
            </a:r>
          </a:p>
          <a:p>
            <a:pPr marL="114300" indent="0">
              <a:buNone/>
            </a:pPr>
            <a:r>
              <a:rPr lang="en-US" sz="1200" i="1" dirty="0"/>
              <a:t>spec:</a:t>
            </a:r>
          </a:p>
          <a:p>
            <a:pPr marL="114300" indent="0">
              <a:buNone/>
            </a:pPr>
            <a:r>
              <a:rPr lang="en-US" sz="1200" i="1" dirty="0"/>
              <a:t>  selector:</a:t>
            </a:r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i="1" dirty="0" err="1"/>
              <a:t>matchLabels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    app: </a:t>
            </a:r>
            <a:r>
              <a:rPr lang="en-US" sz="1200" i="1" dirty="0" err="1"/>
              <a:t>productpage</a:t>
            </a:r>
            <a:endParaRPr lang="en-US" sz="1200" i="1" dirty="0"/>
          </a:p>
          <a:p>
            <a:pPr marL="114300" indent="0">
              <a:buNone/>
            </a:pPr>
            <a:r>
              <a:rPr lang="en-US" sz="1200" i="1" dirty="0"/>
              <a:t>  rules:</a:t>
            </a:r>
          </a:p>
          <a:p>
            <a:pPr marL="114300" indent="0">
              <a:buNone/>
            </a:pPr>
            <a:r>
              <a:rPr lang="en-US" sz="1200" i="1" dirty="0"/>
              <a:t>  - to:</a:t>
            </a:r>
          </a:p>
          <a:p>
            <a:pPr marL="114300" indent="0">
              <a:buNone/>
            </a:pPr>
            <a:r>
              <a:rPr lang="en-US" sz="1200" i="1" dirty="0"/>
              <a:t>    - operation:</a:t>
            </a:r>
          </a:p>
          <a:p>
            <a:pPr marL="114300" indent="0">
              <a:buNone/>
            </a:pPr>
            <a:r>
              <a:rPr lang="en-US" sz="1200" i="1" dirty="0"/>
              <a:t>        methods: ["GET"]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84EAAF4-4C04-47AB-A440-70F749F8F920}"/>
              </a:ext>
            </a:extLst>
          </p:cNvPr>
          <p:cNvSpPr txBox="1">
            <a:spLocks/>
          </p:cNvSpPr>
          <p:nvPr/>
        </p:nvSpPr>
        <p:spPr>
          <a:xfrm>
            <a:off x="2984530" y="948979"/>
            <a:ext cx="2393979" cy="213712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1200" i="1" dirty="0"/>
              <a:t>apiVersion: "security.istio.io/v1beta1"</a:t>
            </a:r>
          </a:p>
          <a:p>
            <a:pPr marL="114300" indent="0">
              <a:buNone/>
            </a:pPr>
            <a:r>
              <a:rPr lang="en-US" sz="1200" i="1" dirty="0"/>
              <a:t>kind: "</a:t>
            </a:r>
            <a:r>
              <a:rPr lang="en-US" sz="1200" i="1" dirty="0" err="1"/>
              <a:t>AuthorizationPolicy</a:t>
            </a:r>
            <a:r>
              <a:rPr lang="en-US" sz="1200" i="1" dirty="0"/>
              <a:t>"</a:t>
            </a:r>
          </a:p>
          <a:p>
            <a:pPr marL="114300" indent="0">
              <a:buNone/>
            </a:pPr>
            <a:r>
              <a:rPr lang="en-US" sz="1200" i="1" dirty="0"/>
              <a:t>metadata:</a:t>
            </a:r>
          </a:p>
          <a:p>
            <a:pPr marL="114300" indent="0">
              <a:buNone/>
            </a:pPr>
            <a:r>
              <a:rPr lang="en-US" sz="1200" i="1" dirty="0"/>
              <a:t>  name: "details-viewer"</a:t>
            </a:r>
          </a:p>
          <a:p>
            <a:pPr marL="114300" indent="0">
              <a:buNone/>
            </a:pPr>
            <a:r>
              <a:rPr lang="en-US" sz="1200" i="1" dirty="0"/>
              <a:t>  namespace: default</a:t>
            </a:r>
          </a:p>
          <a:p>
            <a:pPr marL="114300" indent="0">
              <a:buNone/>
            </a:pPr>
            <a:r>
              <a:rPr lang="en-US" sz="1200" i="1" dirty="0"/>
              <a:t>spec:</a:t>
            </a:r>
          </a:p>
          <a:p>
            <a:pPr marL="114300" indent="0">
              <a:buNone/>
            </a:pPr>
            <a:r>
              <a:rPr lang="en-US" sz="1200" i="1" dirty="0"/>
              <a:t>  selector:</a:t>
            </a:r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i="1" dirty="0" err="1"/>
              <a:t>matchLabels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    app: details</a:t>
            </a:r>
          </a:p>
          <a:p>
            <a:pPr marL="114300" indent="0">
              <a:buNone/>
            </a:pPr>
            <a:r>
              <a:rPr lang="en-US" sz="1200" i="1" dirty="0"/>
              <a:t>  rules:</a:t>
            </a:r>
          </a:p>
          <a:p>
            <a:pPr marL="114300" indent="0">
              <a:buNone/>
            </a:pPr>
            <a:r>
              <a:rPr lang="en-US" sz="1200" i="1" dirty="0"/>
              <a:t>  - from:</a:t>
            </a:r>
          </a:p>
          <a:p>
            <a:pPr marL="114300" indent="0">
              <a:buNone/>
            </a:pPr>
            <a:r>
              <a:rPr lang="en-US" sz="1200" i="1" dirty="0"/>
              <a:t>    - source:</a:t>
            </a:r>
          </a:p>
          <a:p>
            <a:pPr marL="114300" indent="0">
              <a:buNone/>
            </a:pPr>
            <a:r>
              <a:rPr lang="en-US" sz="1200" i="1" dirty="0"/>
              <a:t>        principals: ["</a:t>
            </a:r>
            <a:r>
              <a:rPr lang="en-US" sz="1200" i="1" dirty="0" err="1"/>
              <a:t>cluster.local</a:t>
            </a:r>
            <a:r>
              <a:rPr lang="en-US" sz="1200" i="1" dirty="0"/>
              <a:t>/ns/default/</a:t>
            </a:r>
            <a:r>
              <a:rPr lang="en-US" sz="1200" i="1" dirty="0" err="1"/>
              <a:t>sa</a:t>
            </a:r>
            <a:r>
              <a:rPr lang="en-US" sz="1200" i="1" dirty="0"/>
              <a:t>/</a:t>
            </a:r>
            <a:r>
              <a:rPr lang="en-US" sz="1200" i="1" dirty="0" err="1"/>
              <a:t>bookinfo-productpage</a:t>
            </a:r>
            <a:r>
              <a:rPr lang="en-US" sz="1200" i="1" dirty="0"/>
              <a:t>"]</a:t>
            </a:r>
          </a:p>
          <a:p>
            <a:pPr marL="114300" indent="0">
              <a:buNone/>
            </a:pPr>
            <a:r>
              <a:rPr lang="en-US" sz="1200" i="1" dirty="0"/>
              <a:t>    to:</a:t>
            </a:r>
          </a:p>
          <a:p>
            <a:pPr marL="114300" indent="0">
              <a:buNone/>
            </a:pPr>
            <a:r>
              <a:rPr lang="en-US" sz="1200" i="1" dirty="0"/>
              <a:t>    - operation:</a:t>
            </a:r>
          </a:p>
          <a:p>
            <a:pPr marL="114300" indent="0">
              <a:buNone/>
            </a:pPr>
            <a:r>
              <a:rPr lang="en-US" sz="1200" i="1" dirty="0"/>
              <a:t>        methods: ["GET"]"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92AC625-5ACF-4A39-8A4A-DCB90D206CA4}"/>
              </a:ext>
            </a:extLst>
          </p:cNvPr>
          <p:cNvSpPr txBox="1">
            <a:spLocks/>
          </p:cNvSpPr>
          <p:nvPr/>
        </p:nvSpPr>
        <p:spPr>
          <a:xfrm>
            <a:off x="5741098" y="948979"/>
            <a:ext cx="2448563" cy="213712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1200" i="1" dirty="0"/>
              <a:t>apiVersion: "security.istio.io/v1beta1"</a:t>
            </a:r>
          </a:p>
          <a:p>
            <a:pPr marL="114300" indent="0">
              <a:buNone/>
            </a:pPr>
            <a:r>
              <a:rPr lang="en-US" sz="1200" i="1" dirty="0"/>
              <a:t>kind: "</a:t>
            </a:r>
            <a:r>
              <a:rPr lang="en-US" sz="1200" i="1" dirty="0" err="1"/>
              <a:t>AuthorizationPolicy</a:t>
            </a:r>
            <a:r>
              <a:rPr lang="en-US" sz="1200" i="1" dirty="0"/>
              <a:t>"</a:t>
            </a:r>
          </a:p>
          <a:p>
            <a:pPr marL="114300" indent="0">
              <a:buNone/>
            </a:pPr>
            <a:r>
              <a:rPr lang="en-US" sz="1200" i="1" dirty="0"/>
              <a:t>metadata:</a:t>
            </a:r>
          </a:p>
          <a:p>
            <a:pPr marL="114300" indent="0">
              <a:buNone/>
            </a:pPr>
            <a:r>
              <a:rPr lang="en-US" sz="1200" i="1" dirty="0"/>
              <a:t>  name: "reviews-viewer"</a:t>
            </a:r>
          </a:p>
          <a:p>
            <a:pPr marL="114300" indent="0">
              <a:buNone/>
            </a:pPr>
            <a:r>
              <a:rPr lang="en-US" sz="1200" i="1" dirty="0"/>
              <a:t>  namespace: default</a:t>
            </a:r>
          </a:p>
          <a:p>
            <a:pPr marL="114300" indent="0">
              <a:buNone/>
            </a:pPr>
            <a:r>
              <a:rPr lang="en-US" sz="1200" i="1" dirty="0"/>
              <a:t>spec:</a:t>
            </a:r>
          </a:p>
          <a:p>
            <a:pPr marL="114300" indent="0">
              <a:buNone/>
            </a:pPr>
            <a:r>
              <a:rPr lang="en-US" sz="1200" i="1" dirty="0"/>
              <a:t>  selector:</a:t>
            </a:r>
          </a:p>
          <a:p>
            <a:pPr marL="114300" indent="0">
              <a:buNone/>
            </a:pPr>
            <a:r>
              <a:rPr lang="en-US" sz="1200" i="1" dirty="0"/>
              <a:t>    </a:t>
            </a:r>
            <a:r>
              <a:rPr lang="en-US" sz="1200" i="1" dirty="0" err="1"/>
              <a:t>matchLabels</a:t>
            </a:r>
            <a:r>
              <a:rPr lang="en-US" sz="1200" i="1" dirty="0"/>
              <a:t>:</a:t>
            </a:r>
          </a:p>
          <a:p>
            <a:pPr marL="114300" indent="0">
              <a:buNone/>
            </a:pPr>
            <a:r>
              <a:rPr lang="en-US" sz="1200" i="1" dirty="0"/>
              <a:t>      app: reviews</a:t>
            </a:r>
          </a:p>
          <a:p>
            <a:pPr marL="114300" indent="0">
              <a:buNone/>
            </a:pPr>
            <a:r>
              <a:rPr lang="en-US" sz="1200" i="1" dirty="0"/>
              <a:t>  rules:</a:t>
            </a:r>
          </a:p>
          <a:p>
            <a:pPr marL="114300" indent="0">
              <a:buNone/>
            </a:pPr>
            <a:r>
              <a:rPr lang="en-US" sz="1200" i="1" dirty="0"/>
              <a:t>  - from:</a:t>
            </a:r>
          </a:p>
          <a:p>
            <a:pPr marL="114300" indent="0">
              <a:buNone/>
            </a:pPr>
            <a:r>
              <a:rPr lang="en-US" sz="1200" i="1" dirty="0"/>
              <a:t>    - source:</a:t>
            </a:r>
          </a:p>
          <a:p>
            <a:pPr marL="114300" indent="0">
              <a:buNone/>
            </a:pPr>
            <a:r>
              <a:rPr lang="en-US" sz="1200" i="1" dirty="0"/>
              <a:t>        principals: ["</a:t>
            </a:r>
            <a:r>
              <a:rPr lang="en-US" sz="1200" i="1" dirty="0" err="1"/>
              <a:t>cluster.local</a:t>
            </a:r>
            <a:r>
              <a:rPr lang="en-US" sz="1200" i="1" dirty="0"/>
              <a:t>/ns/default/</a:t>
            </a:r>
            <a:r>
              <a:rPr lang="en-US" sz="1200" i="1" dirty="0" err="1"/>
              <a:t>sa</a:t>
            </a:r>
            <a:r>
              <a:rPr lang="en-US" sz="1200" i="1" dirty="0"/>
              <a:t>/</a:t>
            </a:r>
            <a:r>
              <a:rPr lang="en-US" sz="1200" i="1" dirty="0" err="1"/>
              <a:t>bookinfo-productpage</a:t>
            </a:r>
            <a:r>
              <a:rPr lang="en-US" sz="1200" i="1" dirty="0"/>
              <a:t>"]</a:t>
            </a:r>
          </a:p>
          <a:p>
            <a:pPr marL="114300" indent="0">
              <a:buNone/>
            </a:pPr>
            <a:r>
              <a:rPr lang="en-US" sz="1200" i="1" dirty="0"/>
              <a:t>    to:</a:t>
            </a:r>
          </a:p>
          <a:p>
            <a:pPr marL="114300" indent="0">
              <a:buNone/>
            </a:pPr>
            <a:r>
              <a:rPr lang="en-US" sz="1200" i="1" dirty="0"/>
              <a:t>    - operation:</a:t>
            </a:r>
          </a:p>
          <a:p>
            <a:pPr marL="114300" indent="0">
              <a:buNone/>
            </a:pPr>
            <a:r>
              <a:rPr lang="en-US" sz="1200" i="1" dirty="0"/>
              <a:t>        methods: ["GET"]"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A762E92-82F6-4E49-8B54-B9B00C2970F0}"/>
              </a:ext>
            </a:extLst>
          </p:cNvPr>
          <p:cNvSpPr txBox="1">
            <a:spLocks/>
          </p:cNvSpPr>
          <p:nvPr/>
        </p:nvSpPr>
        <p:spPr>
          <a:xfrm>
            <a:off x="2984530" y="3177540"/>
            <a:ext cx="5205131" cy="189229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14300" indent="0">
              <a:buNone/>
            </a:pPr>
            <a:r>
              <a:rPr lang="en-US" sz="700" i="1" dirty="0"/>
              <a:t>apiVersion: "security.istio.io/v1beta1“</a:t>
            </a:r>
          </a:p>
          <a:p>
            <a:pPr marL="114300" indent="0">
              <a:buNone/>
            </a:pPr>
            <a:r>
              <a:rPr lang="en-US" sz="700" i="1" dirty="0"/>
              <a:t>kind: "</a:t>
            </a:r>
            <a:r>
              <a:rPr lang="en-US" sz="700" i="1" dirty="0" err="1"/>
              <a:t>AuthorizationPolicy</a:t>
            </a:r>
            <a:r>
              <a:rPr lang="en-US" sz="700" i="1" dirty="0"/>
              <a:t>“</a:t>
            </a:r>
          </a:p>
          <a:p>
            <a:pPr marL="114300" indent="0">
              <a:buNone/>
            </a:pPr>
            <a:r>
              <a:rPr lang="en-US" sz="700" i="1" dirty="0"/>
              <a:t>metadata:</a:t>
            </a:r>
          </a:p>
          <a:p>
            <a:pPr marL="114300" indent="0">
              <a:buNone/>
            </a:pPr>
            <a:r>
              <a:rPr lang="en-US" sz="700" i="1" dirty="0"/>
              <a:t>  name: "ratings-viewer“</a:t>
            </a:r>
          </a:p>
          <a:p>
            <a:pPr marL="114300" indent="0">
              <a:buNone/>
            </a:pPr>
            <a:r>
              <a:rPr lang="en-US" sz="700" i="1" dirty="0"/>
              <a:t>  namespace: default</a:t>
            </a:r>
          </a:p>
          <a:p>
            <a:pPr marL="114300" indent="0">
              <a:buNone/>
            </a:pPr>
            <a:r>
              <a:rPr lang="en-US" sz="700" i="1" dirty="0"/>
              <a:t>spec:</a:t>
            </a:r>
          </a:p>
          <a:p>
            <a:pPr marL="114300" indent="0">
              <a:buNone/>
            </a:pPr>
            <a:r>
              <a:rPr lang="en-US" sz="700" i="1" dirty="0"/>
              <a:t>  selector:</a:t>
            </a:r>
          </a:p>
          <a:p>
            <a:pPr marL="114300" indent="0">
              <a:buNone/>
            </a:pPr>
            <a:r>
              <a:rPr lang="en-US" sz="700" i="1" dirty="0"/>
              <a:t>    </a:t>
            </a:r>
            <a:r>
              <a:rPr lang="en-US" sz="700" i="1" dirty="0" err="1"/>
              <a:t>matchLabels</a:t>
            </a:r>
            <a:r>
              <a:rPr lang="en-US" sz="700" i="1" dirty="0"/>
              <a:t>:</a:t>
            </a:r>
          </a:p>
          <a:p>
            <a:pPr marL="114300" indent="0">
              <a:buNone/>
            </a:pPr>
            <a:r>
              <a:rPr lang="en-US" sz="700" i="1" dirty="0"/>
              <a:t>      app: ratings</a:t>
            </a:r>
          </a:p>
          <a:p>
            <a:pPr marL="114300" indent="0">
              <a:buNone/>
            </a:pPr>
            <a:r>
              <a:rPr lang="en-US" sz="700" i="1" dirty="0"/>
              <a:t>  rules:</a:t>
            </a:r>
          </a:p>
          <a:p>
            <a:pPr marL="114300" indent="0">
              <a:buNone/>
            </a:pPr>
            <a:r>
              <a:rPr lang="en-US" sz="700" i="1" dirty="0"/>
              <a:t>  - from:</a:t>
            </a:r>
          </a:p>
          <a:p>
            <a:pPr marL="114300" indent="0">
              <a:buNone/>
            </a:pPr>
            <a:r>
              <a:rPr lang="en-US" sz="700" i="1" dirty="0"/>
              <a:t>    - source:</a:t>
            </a:r>
          </a:p>
          <a:p>
            <a:pPr marL="114300" indent="0">
              <a:buNone/>
            </a:pPr>
            <a:r>
              <a:rPr lang="en-US" sz="700" i="1" dirty="0"/>
              <a:t>        principals: ["</a:t>
            </a:r>
            <a:r>
              <a:rPr lang="en-US" sz="700" i="1" dirty="0" err="1"/>
              <a:t>cluster.local</a:t>
            </a:r>
            <a:r>
              <a:rPr lang="en-US" sz="700" i="1" dirty="0"/>
              <a:t>/ns/default/</a:t>
            </a:r>
            <a:r>
              <a:rPr lang="en-US" sz="700" i="1" dirty="0" err="1"/>
              <a:t>sa</a:t>
            </a:r>
            <a:r>
              <a:rPr lang="en-US" sz="700" i="1" dirty="0"/>
              <a:t>/</a:t>
            </a:r>
            <a:r>
              <a:rPr lang="en-US" sz="700" i="1" dirty="0" err="1"/>
              <a:t>bookinfo</a:t>
            </a:r>
            <a:r>
              <a:rPr lang="en-US" sz="700" i="1" dirty="0"/>
              <a:t>-reviews", "</a:t>
            </a:r>
            <a:r>
              <a:rPr lang="en-US" sz="700" i="1" dirty="0" err="1"/>
              <a:t>cluster.local</a:t>
            </a:r>
            <a:r>
              <a:rPr lang="en-US" sz="700" i="1" dirty="0"/>
              <a:t>/ns/default/</a:t>
            </a:r>
            <a:r>
              <a:rPr lang="en-US" sz="700" i="1" dirty="0" err="1"/>
              <a:t>sa</a:t>
            </a:r>
            <a:r>
              <a:rPr lang="en-US" sz="700" i="1" dirty="0"/>
              <a:t>/bookinfo-reviews-v2", "</a:t>
            </a:r>
            <a:r>
              <a:rPr lang="en-US" sz="700" i="1" dirty="0" err="1"/>
              <a:t>cluster.local</a:t>
            </a:r>
            <a:r>
              <a:rPr lang="en-US" sz="700" i="1" dirty="0"/>
              <a:t>/ns/default/</a:t>
            </a:r>
            <a:r>
              <a:rPr lang="en-US" sz="700" i="1" dirty="0" err="1"/>
              <a:t>sa</a:t>
            </a:r>
            <a:r>
              <a:rPr lang="en-US" sz="700" i="1" dirty="0"/>
              <a:t>/bookinfo-reviews-v3""]</a:t>
            </a:r>
          </a:p>
          <a:p>
            <a:pPr marL="114300" indent="0">
              <a:buNone/>
            </a:pPr>
            <a:r>
              <a:rPr lang="en-US" sz="700" i="1" dirty="0"/>
              <a:t>    to:</a:t>
            </a:r>
          </a:p>
          <a:p>
            <a:pPr marL="114300" indent="0">
              <a:buNone/>
            </a:pPr>
            <a:r>
              <a:rPr lang="en-US" sz="700" i="1" dirty="0"/>
              <a:t>    - operation:</a:t>
            </a:r>
          </a:p>
          <a:p>
            <a:pPr marL="114300" indent="0">
              <a:buNone/>
            </a:pPr>
            <a:r>
              <a:rPr lang="en-US" sz="700" i="1" dirty="0"/>
              <a:t>        methods: ["GET"]</a:t>
            </a:r>
          </a:p>
        </p:txBody>
      </p:sp>
    </p:spTree>
    <p:extLst>
      <p:ext uri="{BB962C8B-B14F-4D97-AF65-F5344CB8AC3E}">
        <p14:creationId xmlns:p14="http://schemas.microsoft.com/office/powerpoint/2010/main" val="2494013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85D-6F6F-4502-B6BD-D8E4F66D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1A2D4-F99B-43D0-BD4E-DBEBB0C19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Istio provides strong identify automatically</a:t>
            </a:r>
          </a:p>
          <a:p>
            <a:r>
              <a:rPr lang="en-US" dirty="0"/>
              <a:t>Auto-</a:t>
            </a:r>
            <a:r>
              <a:rPr lang="en-US" dirty="0" err="1"/>
              <a:t>mTLS</a:t>
            </a:r>
            <a:r>
              <a:rPr lang="en-US" dirty="0"/>
              <a:t> will help you on board to Istio</a:t>
            </a:r>
          </a:p>
          <a:p>
            <a:r>
              <a:rPr lang="en-US" dirty="0"/>
              <a:t>Strict </a:t>
            </a:r>
            <a:r>
              <a:rPr lang="en-US" dirty="0" err="1"/>
              <a:t>mTLS</a:t>
            </a:r>
            <a:r>
              <a:rPr lang="en-US" dirty="0"/>
              <a:t> if possible</a:t>
            </a:r>
          </a:p>
          <a:p>
            <a:r>
              <a:rPr lang="en-US" dirty="0"/>
              <a:t>Secure your ingress</a:t>
            </a:r>
          </a:p>
          <a:p>
            <a:r>
              <a:rPr lang="en-US" dirty="0"/>
              <a:t>Enable Access Control to your services via Istio authorization policy</a:t>
            </a:r>
          </a:p>
          <a:p>
            <a:endParaRPr lang="en-US" dirty="0"/>
          </a:p>
          <a:p>
            <a:pPr marL="114300" indent="0" algn="ctr">
              <a:buNone/>
            </a:pPr>
            <a:r>
              <a:rPr lang="en-US" b="1" dirty="0"/>
              <a:t>Istio will Secure your microservices for you!</a:t>
            </a:r>
          </a:p>
        </p:txBody>
      </p:sp>
    </p:spTree>
    <p:extLst>
      <p:ext uri="{BB962C8B-B14F-4D97-AF65-F5344CB8AC3E}">
        <p14:creationId xmlns:p14="http://schemas.microsoft.com/office/powerpoint/2010/main" val="1215392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897000" cy="23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90550" y="2796000"/>
            <a:ext cx="79617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D30E-EC0B-44E8-A6C8-0C57D4E7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D780F08-4D53-4029-8368-64825F56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550" y="1199900"/>
            <a:ext cx="7592915" cy="360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E5C383A-AA3B-49A6-9A8A-880C2A0E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308610"/>
            <a:ext cx="8401050" cy="829818"/>
          </a:xfrm>
        </p:spPr>
        <p:txBody>
          <a:bodyPr>
            <a:normAutofit/>
          </a:bodyPr>
          <a:lstStyle/>
          <a:p>
            <a:r>
              <a:rPr lang="en-US" sz="2700" err="1"/>
              <a:t>Bookinfo</a:t>
            </a:r>
            <a:r>
              <a:rPr lang="en-US" sz="2700"/>
              <a:t> architecture </a:t>
            </a:r>
            <a:r>
              <a:rPr lang="en-US" altLang="zh-CN" sz="2700"/>
              <a:t>without service mesh</a:t>
            </a:r>
            <a:endParaRPr lang="en-US" sz="270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498D8E4-E251-4565-8A43-07B59820A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33" y="1289304"/>
            <a:ext cx="4950900" cy="338785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60653A-DCA9-4D07-A1EF-F63234339F90}"/>
              </a:ext>
            </a:extLst>
          </p:cNvPr>
          <p:cNvSpPr txBox="1">
            <a:spLocks/>
          </p:cNvSpPr>
          <p:nvPr/>
        </p:nvSpPr>
        <p:spPr>
          <a:xfrm>
            <a:off x="5954064" y="1515618"/>
            <a:ext cx="2591323" cy="296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"/>
              <a:buChar char="●"/>
              <a:defRPr sz="18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1350"/>
              <a:t>Reviews-v1</a:t>
            </a:r>
          </a:p>
          <a:p>
            <a:pPr lvl="1"/>
            <a:r>
              <a:rPr lang="en-US" sz="1050"/>
              <a:t>doesn’t call the ratings service.</a:t>
            </a:r>
          </a:p>
          <a:p>
            <a:r>
              <a:rPr lang="en-US" sz="1350"/>
              <a:t>Reviews-v2</a:t>
            </a:r>
          </a:p>
          <a:p>
            <a:pPr lvl="1"/>
            <a:r>
              <a:rPr lang="en-US" sz="1050"/>
              <a:t>calls ratings, black stars</a:t>
            </a:r>
          </a:p>
          <a:p>
            <a:r>
              <a:rPr lang="en-US" sz="1350"/>
              <a:t>Reviews-v3</a:t>
            </a:r>
          </a:p>
          <a:p>
            <a:pPr lvl="1"/>
            <a:r>
              <a:rPr lang="en-US" sz="1050"/>
              <a:t>calls ratings, red stars</a:t>
            </a:r>
          </a:p>
        </p:txBody>
      </p:sp>
    </p:spTree>
    <p:extLst>
      <p:ext uri="{BB962C8B-B14F-4D97-AF65-F5344CB8AC3E}">
        <p14:creationId xmlns:p14="http://schemas.microsoft.com/office/powerpoint/2010/main" val="376410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6BEFF-A99B-42BB-B090-D02FAACF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440117"/>
            <a:ext cx="2855174" cy="1234440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altLang="zh-CN" sz="2400" dirty="0"/>
              <a:t>nitializing services</a:t>
            </a:r>
            <a:endParaRPr lang="en-US" sz="24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C9F66BD-3351-48BE-A83B-CF32B7129121}"/>
              </a:ext>
            </a:extLst>
          </p:cNvPr>
          <p:cNvSpPr txBox="1">
            <a:spLocks/>
          </p:cNvSpPr>
          <p:nvPr/>
        </p:nvSpPr>
        <p:spPr>
          <a:xfrm>
            <a:off x="3786161" y="440117"/>
            <a:ext cx="4942028" cy="123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ClrTx/>
              <a:buFont typeface="+mj-lt"/>
              <a:buAutoNum type="arabicParenR"/>
            </a:pPr>
            <a:r>
              <a:rPr lang="en-US" sz="1350"/>
              <a:t>Deploy </a:t>
            </a:r>
            <a:r>
              <a:rPr lang="en-US" altLang="zh-CN" sz="1350"/>
              <a:t>bookinfo services with istio sidecar without reviews-v2</a:t>
            </a:r>
          </a:p>
          <a:p>
            <a:pPr marL="257175" indent="-257175">
              <a:buClrTx/>
              <a:buFont typeface="+mj-lt"/>
              <a:buAutoNum type="arabicParenR"/>
            </a:pPr>
            <a:r>
              <a:rPr lang="en-US" sz="1350"/>
              <a:t>Deploy bookinfo gateway</a:t>
            </a:r>
          </a:p>
          <a:p>
            <a:pPr marL="257175" indent="-257175">
              <a:buClrTx/>
              <a:buFont typeface="+mj-lt"/>
              <a:buAutoNum type="arabicParenR"/>
            </a:pPr>
            <a:r>
              <a:rPr lang="en-US" sz="1350"/>
              <a:t>D</a:t>
            </a:r>
            <a:r>
              <a:rPr lang="en-US" altLang="zh-CN" sz="1350"/>
              <a:t>eploy reviews-v2 service without istio sidecar</a:t>
            </a:r>
          </a:p>
          <a:p>
            <a:pPr marL="0" indent="0">
              <a:buClrTx/>
              <a:buFont typeface="Arial" panose="020B0604020202020204" pitchFamily="34" charset="0"/>
              <a:buNone/>
            </a:pPr>
            <a:r>
              <a:rPr lang="zh-CN" altLang="en-US" sz="1350"/>
              <a:t>（</a:t>
            </a:r>
            <a:r>
              <a:rPr lang="en-US" sz="1350"/>
              <a:t>kubectl label namespace default istio-injection=disabled</a:t>
            </a:r>
            <a:r>
              <a:rPr lang="en-US" altLang="zh-CN" sz="1350"/>
              <a:t>/enabled</a:t>
            </a:r>
            <a:r>
              <a:rPr lang="zh-CN" altLang="en-US" sz="1350"/>
              <a:t>）</a:t>
            </a:r>
            <a:endParaRPr lang="en-US" sz="1350" dirty="0"/>
          </a:p>
        </p:txBody>
      </p:sp>
      <p:pic>
        <p:nvPicPr>
          <p:cNvPr id="3" name="video1">
            <a:hlinkClick r:id="" action="ppaction://media"/>
            <a:extLst>
              <a:ext uri="{FF2B5EF4-FFF2-40B4-BE49-F238E27FC236}">
                <a16:creationId xmlns:a16="http://schemas.microsoft.com/office/drawing/2014/main" id="{DCD6E85E-BFF4-4840-89F3-50F010A78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5591" y="1909410"/>
            <a:ext cx="6739321" cy="31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6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6BEFF-A99B-42BB-B090-D02FAACF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76" y="440117"/>
            <a:ext cx="2736873" cy="1234440"/>
          </a:xfrm>
        </p:spPr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altLang="zh-CN" sz="2400" dirty="0"/>
              <a:t>nitializing services</a:t>
            </a:r>
            <a:endParaRPr lang="en-US" sz="24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82A4C47B-351D-4C07-A334-13EDC285B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1" y="440117"/>
            <a:ext cx="4942028" cy="1234440"/>
          </a:xfrm>
        </p:spPr>
        <p:txBody>
          <a:bodyPr anchor="ctr">
            <a:normAutofit/>
          </a:bodyPr>
          <a:lstStyle/>
          <a:p>
            <a:pPr marL="257175" indent="-257175">
              <a:buFont typeface="+mj-lt"/>
              <a:buAutoNum type="arabicParenR"/>
            </a:pPr>
            <a:r>
              <a:rPr lang="en-US" sz="1350" dirty="0"/>
              <a:t>Deploy </a:t>
            </a:r>
            <a:r>
              <a:rPr lang="en-US" altLang="zh-CN" sz="1350" dirty="0" err="1"/>
              <a:t>bookinfo</a:t>
            </a:r>
            <a:r>
              <a:rPr lang="en-US" altLang="zh-CN" sz="1350" dirty="0"/>
              <a:t> services with </a:t>
            </a:r>
            <a:r>
              <a:rPr lang="en-US" altLang="zh-CN" sz="1350" dirty="0" err="1"/>
              <a:t>istio</a:t>
            </a:r>
            <a:r>
              <a:rPr lang="en-US" altLang="zh-CN" sz="1350" dirty="0"/>
              <a:t> sidecar without reviews-v2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Deploy </a:t>
            </a:r>
            <a:r>
              <a:rPr lang="en-US" sz="1350" dirty="0" err="1"/>
              <a:t>bookinfo</a:t>
            </a:r>
            <a:r>
              <a:rPr lang="en-US" sz="1350" dirty="0"/>
              <a:t> gateway</a:t>
            </a:r>
          </a:p>
          <a:p>
            <a:pPr marL="257175" indent="-257175">
              <a:buFont typeface="+mj-lt"/>
              <a:buAutoNum type="arabicParenR"/>
            </a:pPr>
            <a:r>
              <a:rPr lang="en-US" sz="1350" dirty="0"/>
              <a:t>D</a:t>
            </a:r>
            <a:r>
              <a:rPr lang="en-US" altLang="zh-CN" sz="1350" dirty="0"/>
              <a:t>eploy reviews-v2 service without </a:t>
            </a:r>
            <a:r>
              <a:rPr lang="en-US" altLang="zh-CN" sz="1350" dirty="0" err="1"/>
              <a:t>istio</a:t>
            </a:r>
            <a:r>
              <a:rPr lang="en-US" altLang="zh-CN" sz="1350" dirty="0"/>
              <a:t> sidecar</a:t>
            </a:r>
          </a:p>
          <a:p>
            <a:pPr marL="0" indent="0">
              <a:buNone/>
            </a:pPr>
            <a:r>
              <a:rPr lang="zh-CN" altLang="en-US" sz="1350" dirty="0"/>
              <a:t>（</a:t>
            </a:r>
            <a:r>
              <a:rPr lang="en-US" sz="1350" dirty="0" err="1"/>
              <a:t>kubectl</a:t>
            </a:r>
            <a:r>
              <a:rPr lang="en-US" sz="1350" dirty="0"/>
              <a:t> label namespace default </a:t>
            </a:r>
            <a:r>
              <a:rPr lang="en-US" sz="1350" dirty="0" err="1"/>
              <a:t>istio</a:t>
            </a:r>
            <a:r>
              <a:rPr lang="en-US" sz="1350" dirty="0"/>
              <a:t>-injection=disabled</a:t>
            </a:r>
            <a:r>
              <a:rPr lang="en-US" altLang="zh-CN" sz="1350" dirty="0"/>
              <a:t>/enabled</a:t>
            </a:r>
            <a:r>
              <a:rPr lang="zh-CN" altLang="en-US" sz="1350" dirty="0"/>
              <a:t>）</a:t>
            </a:r>
            <a:endParaRPr lang="en-US" sz="135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EF7E63B-EFC7-4C82-96B7-B61D10620A99}"/>
              </a:ext>
            </a:extLst>
          </p:cNvPr>
          <p:cNvGrpSpPr/>
          <p:nvPr/>
        </p:nvGrpSpPr>
        <p:grpSpPr>
          <a:xfrm>
            <a:off x="1781245" y="1919626"/>
            <a:ext cx="5392915" cy="3189584"/>
            <a:chOff x="2374993" y="2559502"/>
            <a:chExt cx="7190553" cy="4252778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355F25A-1DA3-4822-B83C-636F26E34BA1}"/>
                </a:ext>
              </a:extLst>
            </p:cNvPr>
            <p:cNvGrpSpPr/>
            <p:nvPr/>
          </p:nvGrpSpPr>
          <p:grpSpPr>
            <a:xfrm>
              <a:off x="2374993" y="2559502"/>
              <a:ext cx="7190553" cy="4252778"/>
              <a:chOff x="2374993" y="2559502"/>
              <a:chExt cx="7190553" cy="4252778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D3DB219-78A7-4D75-91A4-E17D3CA74F2A}"/>
                  </a:ext>
                </a:extLst>
              </p:cNvPr>
              <p:cNvGrpSpPr/>
              <p:nvPr/>
            </p:nvGrpSpPr>
            <p:grpSpPr>
              <a:xfrm>
                <a:off x="2374993" y="2559502"/>
                <a:ext cx="7190553" cy="4252778"/>
                <a:chOff x="2374993" y="2559502"/>
                <a:chExt cx="7190553" cy="4252778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2563CAD3-6F07-418C-9CBB-98482CE269E8}"/>
                    </a:ext>
                  </a:extLst>
                </p:cNvPr>
                <p:cNvGrpSpPr/>
                <p:nvPr/>
              </p:nvGrpSpPr>
              <p:grpSpPr>
                <a:xfrm>
                  <a:off x="2374993" y="2559502"/>
                  <a:ext cx="7190553" cy="4252778"/>
                  <a:chOff x="2386423" y="2559502"/>
                  <a:chExt cx="7190553" cy="4252778"/>
                </a:xfrm>
              </p:grpSpPr>
              <p:pic>
                <p:nvPicPr>
                  <p:cNvPr id="120" name="Graphic 119">
                    <a:extLst>
                      <a:ext uri="{FF2B5EF4-FFF2-40B4-BE49-F238E27FC236}">
                        <a16:creationId xmlns:a16="http://schemas.microsoft.com/office/drawing/2014/main" id="{11E88718-514B-43FC-A9A0-18DA679505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86423" y="2559502"/>
                    <a:ext cx="7190553" cy="4252778"/>
                  </a:xfrm>
                  <a:prstGeom prst="rect">
                    <a:avLst/>
                  </a:prstGeom>
                </p:spPr>
              </p:pic>
              <p:sp>
                <p:nvSpPr>
                  <p:cNvPr id="121" name="Rectangle: Rounded Corners 120">
                    <a:extLst>
                      <a:ext uri="{FF2B5EF4-FFF2-40B4-BE49-F238E27FC236}">
                        <a16:creationId xmlns:a16="http://schemas.microsoft.com/office/drawing/2014/main" id="{4D8C1035-CC38-4422-93B2-5D26B380F1A3}"/>
                      </a:ext>
                    </a:extLst>
                  </p:cNvPr>
                  <p:cNvSpPr/>
                  <p:nvPr/>
                </p:nvSpPr>
                <p:spPr>
                  <a:xfrm>
                    <a:off x="6869430" y="2857501"/>
                    <a:ext cx="1005840" cy="2720340"/>
                  </a:xfrm>
                  <a:prstGeom prst="roundRect">
                    <a:avLst/>
                  </a:prstGeom>
                  <a:noFill/>
                  <a:ln w="19050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buClrTx/>
                    </a:pPr>
                    <a:endParaRPr lang="en-US" sz="1350" kern="120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ECBBDA6-EA36-43B1-A577-9B847409AEC7}"/>
                    </a:ext>
                  </a:extLst>
                </p:cNvPr>
                <p:cNvSpPr txBox="1"/>
                <p:nvPr/>
              </p:nvSpPr>
              <p:spPr>
                <a:xfrm>
                  <a:off x="6007147" y="3530322"/>
                  <a:ext cx="75438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:r>
                    <a:rPr lang="en-US" sz="1350" kern="120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rPr>
                    <a:t>http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1D3DDD4B-2EE4-42EE-ABDF-2980CCEEB989}"/>
                    </a:ext>
                  </a:extLst>
                </p:cNvPr>
                <p:cNvSpPr txBox="1"/>
                <p:nvPr/>
              </p:nvSpPr>
              <p:spPr>
                <a:xfrm>
                  <a:off x="7960313" y="3714988"/>
                  <a:ext cx="75438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:r>
                    <a:rPr lang="en-US" sz="1350" kern="120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rPr>
                    <a:t>http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E0B3B50F-1FC3-4572-BC17-9A0CA7FCE3A1}"/>
                    </a:ext>
                  </a:extLst>
                </p:cNvPr>
                <p:cNvSpPr txBox="1"/>
                <p:nvPr/>
              </p:nvSpPr>
              <p:spPr>
                <a:xfrm>
                  <a:off x="3764280" y="3848339"/>
                  <a:ext cx="75438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:r>
                    <a:rPr lang="en-US" sz="1350" kern="120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rPr>
                    <a:t>http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85D98F3-A87E-405D-AAE2-B7A3C81C5A51}"/>
                    </a:ext>
                  </a:extLst>
                </p:cNvPr>
                <p:cNvSpPr txBox="1"/>
                <p:nvPr/>
              </p:nvSpPr>
              <p:spPr>
                <a:xfrm>
                  <a:off x="2512696" y="4139684"/>
                  <a:ext cx="75438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buClrTx/>
                  </a:pPr>
                  <a:r>
                    <a:rPr lang="en-US" sz="1350" kern="120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rPr>
                    <a:t>http</a:t>
                  </a:r>
                </a:p>
              </p:txBody>
            </p: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AA3600A7-D178-49DD-8969-0B23334D5B52}"/>
                  </a:ext>
                </a:extLst>
              </p:cNvPr>
              <p:cNvSpPr txBox="1"/>
              <p:nvPr/>
            </p:nvSpPr>
            <p:spPr>
              <a:xfrm>
                <a:off x="5983605" y="5393175"/>
                <a:ext cx="75438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http</a:t>
                </a: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F55EDCE-84B9-41A6-8893-6D5CE1ECA06E}"/>
                </a:ext>
              </a:extLst>
            </p:cNvPr>
            <p:cNvSpPr txBox="1"/>
            <p:nvPr/>
          </p:nvSpPr>
          <p:spPr>
            <a:xfrm>
              <a:off x="5760949" y="3115270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779AE28-757F-4AA3-B7F4-F1D2702FDE21}"/>
                </a:ext>
              </a:extLst>
            </p:cNvPr>
            <p:cNvSpPr txBox="1"/>
            <p:nvPr/>
          </p:nvSpPr>
          <p:spPr>
            <a:xfrm>
              <a:off x="6095999" y="4083255"/>
              <a:ext cx="7543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http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44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73844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Content Placeholder 12">
            <a:extLst>
              <a:ext uri="{FF2B5EF4-FFF2-40B4-BE49-F238E27FC236}">
                <a16:creationId xmlns:a16="http://schemas.microsoft.com/office/drawing/2014/main" id="{4C49839E-313F-45D2-AC06-FCF0CD0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60" y="440117"/>
            <a:ext cx="5005238" cy="12344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350"/>
              <a:t>Result:</a:t>
            </a:r>
          </a:p>
          <a:p>
            <a:pPr marL="0" indent="0">
              <a:buNone/>
            </a:pPr>
            <a:r>
              <a:rPr lang="en-US" sz="1350"/>
              <a:t>can access reviews-v1, reviews-v2 and reviews-v3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3709A5F-FA7A-4932-8D04-9E373FC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440117"/>
            <a:ext cx="2882075" cy="1234440"/>
          </a:xfrm>
        </p:spPr>
        <p:txBody>
          <a:bodyPr>
            <a:normAutofit/>
          </a:bodyPr>
          <a:lstStyle/>
          <a:p>
            <a:r>
              <a:rPr lang="en-US" sz="2400"/>
              <a:t>Access </a:t>
            </a:r>
            <a:r>
              <a:rPr lang="en-US" sz="2400" err="1"/>
              <a:t>productpage</a:t>
            </a:r>
            <a:endParaRPr lang="en-US" sz="240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5398D82-1B87-425C-81C0-8BF44CC34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3440" y="1918978"/>
            <a:ext cx="6640329" cy="3146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6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F4D6-BB9D-4593-BAEA-D4A097F7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Istio Identity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2C4EAF-5B8F-4607-8C66-25C6D0440ECD}"/>
              </a:ext>
            </a:extLst>
          </p:cNvPr>
          <p:cNvGrpSpPr/>
          <p:nvPr/>
        </p:nvGrpSpPr>
        <p:grpSpPr>
          <a:xfrm>
            <a:off x="731347" y="1315091"/>
            <a:ext cx="5849931" cy="3004258"/>
            <a:chOff x="731347" y="1315091"/>
            <a:chExt cx="5849931" cy="3004258"/>
          </a:xfrm>
        </p:grpSpPr>
        <p:sp>
          <p:nvSpPr>
            <p:cNvPr id="54" name="Google Shape;442;p48">
              <a:extLst>
                <a:ext uri="{FF2B5EF4-FFF2-40B4-BE49-F238E27FC236}">
                  <a16:creationId xmlns:a16="http://schemas.microsoft.com/office/drawing/2014/main" id="{EAD0B089-EB5A-409C-ACE9-F9ABFBAF4DA4}"/>
                </a:ext>
              </a:extLst>
            </p:cNvPr>
            <p:cNvSpPr/>
            <p:nvPr/>
          </p:nvSpPr>
          <p:spPr>
            <a:xfrm>
              <a:off x="1194985" y="1315091"/>
              <a:ext cx="5014622" cy="121495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rgbClr val="FFFFFF"/>
                </a:solidFill>
              </a:endParaRPr>
            </a:p>
          </p:txBody>
        </p:sp>
        <p:sp>
          <p:nvSpPr>
            <p:cNvPr id="4" name="Google Shape;442;p48">
              <a:extLst>
                <a:ext uri="{FF2B5EF4-FFF2-40B4-BE49-F238E27FC236}">
                  <a16:creationId xmlns:a16="http://schemas.microsoft.com/office/drawing/2014/main" id="{529D6CD9-58BA-4098-BD50-52B014FE50D6}"/>
                </a:ext>
              </a:extLst>
            </p:cNvPr>
            <p:cNvSpPr/>
            <p:nvPr/>
          </p:nvSpPr>
          <p:spPr>
            <a:xfrm>
              <a:off x="1271847" y="3255222"/>
              <a:ext cx="4937760" cy="1064127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solidFill>
                    <a:srgbClr val="FFFFFF"/>
                  </a:solidFill>
                </a:rPr>
                <a:t>Istiod</a:t>
              </a:r>
              <a:endParaRPr sz="1900" b="1">
                <a:solidFill>
                  <a:srgbClr val="FFFFFF"/>
                </a:solidFill>
              </a:endParaRPr>
            </a:p>
          </p:txBody>
        </p:sp>
        <p:sp>
          <p:nvSpPr>
            <p:cNvPr id="5" name="Google Shape;443;p48">
              <a:extLst>
                <a:ext uri="{FF2B5EF4-FFF2-40B4-BE49-F238E27FC236}">
                  <a16:creationId xmlns:a16="http://schemas.microsoft.com/office/drawing/2014/main" id="{57CC4910-5484-4E04-B524-5F85E4189B43}"/>
                </a:ext>
              </a:extLst>
            </p:cNvPr>
            <p:cNvSpPr/>
            <p:nvPr/>
          </p:nvSpPr>
          <p:spPr>
            <a:xfrm>
              <a:off x="1507818" y="1466601"/>
              <a:ext cx="1355780" cy="95576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 dirty="0">
                  <a:solidFill>
                    <a:srgbClr val="FFFFFF"/>
                  </a:solidFill>
                </a:rPr>
                <a:t>Istio Agent</a:t>
              </a:r>
              <a:endParaRPr sz="1900" b="1" dirty="0">
                <a:solidFill>
                  <a:srgbClr val="FFFFFF"/>
                </a:solidFill>
              </a:endParaRPr>
            </a:p>
          </p:txBody>
        </p:sp>
        <p:sp>
          <p:nvSpPr>
            <p:cNvPr id="6" name="Google Shape;444;p48">
              <a:extLst>
                <a:ext uri="{FF2B5EF4-FFF2-40B4-BE49-F238E27FC236}">
                  <a16:creationId xmlns:a16="http://schemas.microsoft.com/office/drawing/2014/main" id="{4762163E-EBC8-42FA-BD6B-76D6A20F901F}"/>
                </a:ext>
              </a:extLst>
            </p:cNvPr>
            <p:cNvSpPr/>
            <p:nvPr/>
          </p:nvSpPr>
          <p:spPr>
            <a:xfrm>
              <a:off x="4009450" y="1500206"/>
              <a:ext cx="1272166" cy="922155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900" b="1" dirty="0">
                  <a:solidFill>
                    <a:srgbClr val="FFFFFF"/>
                  </a:solidFill>
                </a:rPr>
                <a:t>Envoy</a:t>
              </a:r>
              <a:endParaRPr sz="19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Google Shape;445;p48">
              <a:extLst>
                <a:ext uri="{FF2B5EF4-FFF2-40B4-BE49-F238E27FC236}">
                  <a16:creationId xmlns:a16="http://schemas.microsoft.com/office/drawing/2014/main" id="{17DE1EA4-4834-44D1-8338-589F3B75581E}"/>
                </a:ext>
              </a:extLst>
            </p:cNvPr>
            <p:cNvCxnSpPr>
              <a:cxnSpLocks/>
            </p:cNvCxnSpPr>
            <p:nvPr/>
          </p:nvCxnSpPr>
          <p:spPr>
            <a:xfrm>
              <a:off x="2846802" y="1745749"/>
              <a:ext cx="1145852" cy="16803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" name="Google Shape;446;p48">
              <a:extLst>
                <a:ext uri="{FF2B5EF4-FFF2-40B4-BE49-F238E27FC236}">
                  <a16:creationId xmlns:a16="http://schemas.microsoft.com/office/drawing/2014/main" id="{2AD9FE97-7D50-46FC-9B3E-B570D707D72E}"/>
                </a:ext>
              </a:extLst>
            </p:cNvPr>
            <p:cNvSpPr txBox="1"/>
            <p:nvPr/>
          </p:nvSpPr>
          <p:spPr>
            <a:xfrm>
              <a:off x="2636874" y="1413690"/>
              <a:ext cx="15993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1. Start Envoy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" name="Google Shape;447;p48">
              <a:extLst>
                <a:ext uri="{FF2B5EF4-FFF2-40B4-BE49-F238E27FC236}">
                  <a16:creationId xmlns:a16="http://schemas.microsoft.com/office/drawing/2014/main" id="{D216736C-5E66-4F4D-970A-04268B29D8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6111" y="2311706"/>
              <a:ext cx="1233339" cy="8981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" name="Google Shape;448;p48">
              <a:extLst>
                <a:ext uri="{FF2B5EF4-FFF2-40B4-BE49-F238E27FC236}">
                  <a16:creationId xmlns:a16="http://schemas.microsoft.com/office/drawing/2014/main" id="{81E38C67-A2DA-4883-8A5D-B5ED466CC69D}"/>
                </a:ext>
              </a:extLst>
            </p:cNvPr>
            <p:cNvSpPr txBox="1"/>
            <p:nvPr/>
          </p:nvSpPr>
          <p:spPr>
            <a:xfrm>
              <a:off x="2653670" y="1788813"/>
              <a:ext cx="1599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2. Request Cert (SDS))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" name="Google Shape;449;p48">
              <a:extLst>
                <a:ext uri="{FF2B5EF4-FFF2-40B4-BE49-F238E27FC236}">
                  <a16:creationId xmlns:a16="http://schemas.microsoft.com/office/drawing/2014/main" id="{EDE86AB6-B1D3-4322-874D-7A2743D8F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63" y="2379218"/>
              <a:ext cx="0" cy="9916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" name="Google Shape;450;p48">
              <a:extLst>
                <a:ext uri="{FF2B5EF4-FFF2-40B4-BE49-F238E27FC236}">
                  <a16:creationId xmlns:a16="http://schemas.microsoft.com/office/drawing/2014/main" id="{F32FAD13-693A-441B-B991-9FDF92854D3F}"/>
                </a:ext>
              </a:extLst>
            </p:cNvPr>
            <p:cNvSpPr txBox="1"/>
            <p:nvPr/>
          </p:nvSpPr>
          <p:spPr>
            <a:xfrm>
              <a:off x="731347" y="2615470"/>
              <a:ext cx="18516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3. CSR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Auth: JWT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" name="Google Shape;453;p48">
              <a:extLst>
                <a:ext uri="{FF2B5EF4-FFF2-40B4-BE49-F238E27FC236}">
                  <a16:creationId xmlns:a16="http://schemas.microsoft.com/office/drawing/2014/main" id="{EEB227A5-DEE3-4446-ABC6-7F528001E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2288" y="2422361"/>
              <a:ext cx="1" cy="94849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3" name="Google Shape;450;p48">
              <a:extLst>
                <a:ext uri="{FF2B5EF4-FFF2-40B4-BE49-F238E27FC236}">
                  <a16:creationId xmlns:a16="http://schemas.microsoft.com/office/drawing/2014/main" id="{8653A505-B7A0-43D9-A5B9-894EAD2C4C9F}"/>
                </a:ext>
              </a:extLst>
            </p:cNvPr>
            <p:cNvSpPr txBox="1"/>
            <p:nvPr/>
          </p:nvSpPr>
          <p:spPr>
            <a:xfrm>
              <a:off x="2187617" y="2709075"/>
              <a:ext cx="18516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4. Cert signed with SPIFFE format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46;p48">
              <a:extLst>
                <a:ext uri="{FF2B5EF4-FFF2-40B4-BE49-F238E27FC236}">
                  <a16:creationId xmlns:a16="http://schemas.microsoft.com/office/drawing/2014/main" id="{5EDA0863-65DC-49CA-B431-314BAF1FEBFB}"/>
                </a:ext>
              </a:extLst>
            </p:cNvPr>
            <p:cNvSpPr txBox="1"/>
            <p:nvPr/>
          </p:nvSpPr>
          <p:spPr>
            <a:xfrm>
              <a:off x="4981978" y="1719169"/>
              <a:ext cx="15993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Istio-proxy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43;p48">
              <a:extLst>
                <a:ext uri="{FF2B5EF4-FFF2-40B4-BE49-F238E27FC236}">
                  <a16:creationId xmlns:a16="http://schemas.microsoft.com/office/drawing/2014/main" id="{2BFA93E1-93CF-4569-8132-BAEB86B33627}"/>
                </a:ext>
              </a:extLst>
            </p:cNvPr>
            <p:cNvSpPr/>
            <p:nvPr/>
          </p:nvSpPr>
          <p:spPr>
            <a:xfrm>
              <a:off x="1467760" y="3436450"/>
              <a:ext cx="1129055" cy="615396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 dirty="0">
                  <a:solidFill>
                    <a:srgbClr val="FFFFFF"/>
                  </a:solidFill>
                </a:rPr>
                <a:t>CA server</a:t>
              </a:r>
              <a:endParaRPr sz="19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443859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5CBB88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5CBB88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2016</Words>
  <Application>Microsoft Office PowerPoint</Application>
  <PresentationFormat>On-screen Show (16:9)</PresentationFormat>
  <Paragraphs>342</Paragraphs>
  <Slides>34</Slides>
  <Notes>17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Calibri Light</vt:lpstr>
      <vt:lpstr>Work Sans Regular</vt:lpstr>
      <vt:lpstr>Work Sans</vt:lpstr>
      <vt:lpstr>Arial</vt:lpstr>
      <vt:lpstr>Shift</vt:lpstr>
      <vt:lpstr>Office Theme</vt:lpstr>
      <vt:lpstr>Secure your microservices with istio step by step</vt:lpstr>
      <vt:lpstr>Agenda</vt:lpstr>
      <vt:lpstr>Istio Architecture</vt:lpstr>
      <vt:lpstr>Security Architecture</vt:lpstr>
      <vt:lpstr>Bookinfo architecture without service mesh</vt:lpstr>
      <vt:lpstr>Initializing services</vt:lpstr>
      <vt:lpstr>Initializing services</vt:lpstr>
      <vt:lpstr>Access productpage</vt:lpstr>
      <vt:lpstr>Istio Identity</vt:lpstr>
      <vt:lpstr>Istio identity – how to get configuration</vt:lpstr>
      <vt:lpstr>Istio identity – check configuration result</vt:lpstr>
      <vt:lpstr>mTLS in Istio - PeerAuthentication</vt:lpstr>
      <vt:lpstr>Access productpage</vt:lpstr>
      <vt:lpstr>mTLS in Istio - PeerAuthentication</vt:lpstr>
      <vt:lpstr>Auto-mTLS in Istio</vt:lpstr>
      <vt:lpstr>mTLS in Istio - PeerAuthentication </vt:lpstr>
      <vt:lpstr>mTLS in Istio - Destination rule</vt:lpstr>
      <vt:lpstr>Access productpage</vt:lpstr>
      <vt:lpstr>mTLS in Istio - Destination rule</vt:lpstr>
      <vt:lpstr>mTLS in Istio - DestinationRule </vt:lpstr>
      <vt:lpstr>Secure ingress gateway via TLS terminating</vt:lpstr>
      <vt:lpstr>Access productpage</vt:lpstr>
      <vt:lpstr>Secure ingress gateway via TLS terminating</vt:lpstr>
      <vt:lpstr>Secure ingress traffic </vt:lpstr>
      <vt:lpstr>Authorize ingress traffic via JWT</vt:lpstr>
      <vt:lpstr>Authorize ingress traffic via JWT</vt:lpstr>
      <vt:lpstr>Access productpage</vt:lpstr>
      <vt:lpstr>Authorize ingress traffic with JWT token</vt:lpstr>
      <vt:lpstr>Authorize ingress traffic with JWT token</vt:lpstr>
      <vt:lpstr>6. Authorize in mesh traffic</vt:lpstr>
      <vt:lpstr>6. Authorize in mesh traffic</vt:lpstr>
      <vt:lpstr>Authorize in mesh traffic</vt:lpstr>
      <vt:lpstr>Summary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microservies with istio step by step</dc:title>
  <dc:creator>Zhong, Luyao</dc:creator>
  <cp:lastModifiedBy>Pedro Galvan</cp:lastModifiedBy>
  <cp:revision>51</cp:revision>
  <dcterms:modified xsi:type="dcterms:W3CDTF">2021-03-15T03:52:16Z</dcterms:modified>
</cp:coreProperties>
</file>